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20"/>
  </p:notesMasterIdLst>
  <p:sldIdLst>
    <p:sldId id="256" r:id="rId2"/>
    <p:sldId id="266" r:id="rId3"/>
    <p:sldId id="257" r:id="rId4"/>
    <p:sldId id="258" r:id="rId5"/>
    <p:sldId id="259" r:id="rId6"/>
    <p:sldId id="272" r:id="rId7"/>
    <p:sldId id="274" r:id="rId8"/>
    <p:sldId id="270" r:id="rId9"/>
    <p:sldId id="271" r:id="rId10"/>
    <p:sldId id="262" r:id="rId11"/>
    <p:sldId id="263" r:id="rId12"/>
    <p:sldId id="260" r:id="rId13"/>
    <p:sldId id="261" r:id="rId14"/>
    <p:sldId id="267" r:id="rId15"/>
    <p:sldId id="268" r:id="rId16"/>
    <p:sldId id="269" r:id="rId17"/>
    <p:sldId id="264"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4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94672"/>
  </p:normalViewPr>
  <p:slideViewPr>
    <p:cSldViewPr snapToGrid="0" snapToObjects="1">
      <p:cViewPr varScale="1">
        <p:scale>
          <a:sx n="134" d="100"/>
          <a:sy n="134" d="100"/>
        </p:scale>
        <p:origin x="2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26357-2368-4B51-A375-C0B8BD9F2F7F}"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E159B5D-79CA-47D9-9FE3-EA44B14883D4}">
      <dgm:prSet/>
      <dgm:spPr/>
      <dgm:t>
        <a:bodyPr/>
        <a:lstStyle/>
        <a:p>
          <a:r>
            <a:rPr lang="en-US" i="1"/>
            <a:t>“This course was utterly life-changing.”  </a:t>
          </a:r>
          <a:endParaRPr lang="en-US"/>
        </a:p>
      </dgm:t>
    </dgm:pt>
    <dgm:pt modelId="{B0809588-C69B-4059-A9F1-F34A2783CCCB}" type="parTrans" cxnId="{0841C2B1-4953-4FCF-B0A7-65D5ECAED114}">
      <dgm:prSet/>
      <dgm:spPr/>
      <dgm:t>
        <a:bodyPr/>
        <a:lstStyle/>
        <a:p>
          <a:endParaRPr lang="en-US"/>
        </a:p>
      </dgm:t>
    </dgm:pt>
    <dgm:pt modelId="{EC3A9EC6-8467-4985-8B70-DC8EAC5C427D}" type="sibTrans" cxnId="{0841C2B1-4953-4FCF-B0A7-65D5ECAED114}">
      <dgm:prSet/>
      <dgm:spPr/>
      <dgm:t>
        <a:bodyPr/>
        <a:lstStyle/>
        <a:p>
          <a:endParaRPr lang="en-US"/>
        </a:p>
      </dgm:t>
    </dgm:pt>
    <dgm:pt modelId="{362D4F39-F1EC-4409-825E-DAA39142E38D}">
      <dgm:prSet/>
      <dgm:spPr/>
      <dgm:t>
        <a:bodyPr/>
        <a:lstStyle/>
        <a:p>
          <a:r>
            <a:rPr lang="en-US" i="1"/>
            <a:t>“The best course I have ever had at CC—nothing else even comes close.”</a:t>
          </a:r>
          <a:endParaRPr lang="en-US"/>
        </a:p>
      </dgm:t>
    </dgm:pt>
    <dgm:pt modelId="{542CFDB1-45E3-40E0-8D83-67BF94E6E9CC}" type="parTrans" cxnId="{0B0650F7-A0A6-40EA-9550-6CA55B41E75C}">
      <dgm:prSet/>
      <dgm:spPr/>
      <dgm:t>
        <a:bodyPr/>
        <a:lstStyle/>
        <a:p>
          <a:endParaRPr lang="en-US"/>
        </a:p>
      </dgm:t>
    </dgm:pt>
    <dgm:pt modelId="{3A2D03F0-D7D0-48AE-BF07-3468EBAA73C0}" type="sibTrans" cxnId="{0B0650F7-A0A6-40EA-9550-6CA55B41E75C}">
      <dgm:prSet/>
      <dgm:spPr/>
      <dgm:t>
        <a:bodyPr/>
        <a:lstStyle/>
        <a:p>
          <a:endParaRPr lang="en-US"/>
        </a:p>
      </dgm:t>
    </dgm:pt>
    <dgm:pt modelId="{00E42B1E-EFCE-409E-888E-B48AE7582D67}">
      <dgm:prSet/>
      <dgm:spPr/>
      <dgm:t>
        <a:bodyPr/>
        <a:lstStyle/>
        <a:p>
          <a:r>
            <a:rPr lang="en-US" i="1"/>
            <a:t>“The analysts were unbelievable; I have never encountered anyone like them.”     </a:t>
          </a:r>
          <a:r>
            <a:rPr lang="en-US" b="1"/>
            <a:t> </a:t>
          </a:r>
          <a:endParaRPr lang="en-US"/>
        </a:p>
      </dgm:t>
    </dgm:pt>
    <dgm:pt modelId="{EB9089EF-78EE-449F-8E6A-9AF93A6EFC69}" type="parTrans" cxnId="{35AAE91F-E8AC-4617-B01A-2E7AED9460CF}">
      <dgm:prSet/>
      <dgm:spPr/>
      <dgm:t>
        <a:bodyPr/>
        <a:lstStyle/>
        <a:p>
          <a:endParaRPr lang="en-US"/>
        </a:p>
      </dgm:t>
    </dgm:pt>
    <dgm:pt modelId="{BEC022C2-B821-4842-BF7A-91DDF57BC3DD}" type="sibTrans" cxnId="{35AAE91F-E8AC-4617-B01A-2E7AED9460CF}">
      <dgm:prSet/>
      <dgm:spPr/>
      <dgm:t>
        <a:bodyPr/>
        <a:lstStyle/>
        <a:p>
          <a:endParaRPr lang="en-US"/>
        </a:p>
      </dgm:t>
    </dgm:pt>
    <dgm:pt modelId="{0C8B58F3-BB8A-974C-8959-BECA04DC9C25}" type="pres">
      <dgm:prSet presAssocID="{14E26357-2368-4B51-A375-C0B8BD9F2F7F}" presName="linear" presStyleCnt="0">
        <dgm:presLayoutVars>
          <dgm:animLvl val="lvl"/>
          <dgm:resizeHandles val="exact"/>
        </dgm:presLayoutVars>
      </dgm:prSet>
      <dgm:spPr/>
    </dgm:pt>
    <dgm:pt modelId="{7F658121-141F-844B-B806-799DD8FDDB49}" type="pres">
      <dgm:prSet presAssocID="{8E159B5D-79CA-47D9-9FE3-EA44B14883D4}" presName="parentText" presStyleLbl="node1" presStyleIdx="0" presStyleCnt="3">
        <dgm:presLayoutVars>
          <dgm:chMax val="0"/>
          <dgm:bulletEnabled val="1"/>
        </dgm:presLayoutVars>
      </dgm:prSet>
      <dgm:spPr/>
    </dgm:pt>
    <dgm:pt modelId="{06E33CFF-4658-F540-B938-1642FDE6B066}" type="pres">
      <dgm:prSet presAssocID="{EC3A9EC6-8467-4985-8B70-DC8EAC5C427D}" presName="spacer" presStyleCnt="0"/>
      <dgm:spPr/>
    </dgm:pt>
    <dgm:pt modelId="{73F940C6-0B51-6E47-9D36-CCF7C9F6BFB1}" type="pres">
      <dgm:prSet presAssocID="{362D4F39-F1EC-4409-825E-DAA39142E38D}" presName="parentText" presStyleLbl="node1" presStyleIdx="1" presStyleCnt="3">
        <dgm:presLayoutVars>
          <dgm:chMax val="0"/>
          <dgm:bulletEnabled val="1"/>
        </dgm:presLayoutVars>
      </dgm:prSet>
      <dgm:spPr/>
    </dgm:pt>
    <dgm:pt modelId="{F6734E24-1730-1A43-AA3C-8192A1AD13A0}" type="pres">
      <dgm:prSet presAssocID="{3A2D03F0-D7D0-48AE-BF07-3468EBAA73C0}" presName="spacer" presStyleCnt="0"/>
      <dgm:spPr/>
    </dgm:pt>
    <dgm:pt modelId="{AAD8CCED-3590-B247-B265-B9B4E171379C}" type="pres">
      <dgm:prSet presAssocID="{00E42B1E-EFCE-409E-888E-B48AE7582D67}" presName="parentText" presStyleLbl="node1" presStyleIdx="2" presStyleCnt="3">
        <dgm:presLayoutVars>
          <dgm:chMax val="0"/>
          <dgm:bulletEnabled val="1"/>
        </dgm:presLayoutVars>
      </dgm:prSet>
      <dgm:spPr/>
    </dgm:pt>
  </dgm:ptLst>
  <dgm:cxnLst>
    <dgm:cxn modelId="{35AAE91F-E8AC-4617-B01A-2E7AED9460CF}" srcId="{14E26357-2368-4B51-A375-C0B8BD9F2F7F}" destId="{00E42B1E-EFCE-409E-888E-B48AE7582D67}" srcOrd="2" destOrd="0" parTransId="{EB9089EF-78EE-449F-8E6A-9AF93A6EFC69}" sibTransId="{BEC022C2-B821-4842-BF7A-91DDF57BC3DD}"/>
    <dgm:cxn modelId="{43C54E35-5A7D-EC41-BF0F-1400E362792E}" type="presOf" srcId="{00E42B1E-EFCE-409E-888E-B48AE7582D67}" destId="{AAD8CCED-3590-B247-B265-B9B4E171379C}" srcOrd="0" destOrd="0" presId="urn:microsoft.com/office/officeart/2005/8/layout/vList2"/>
    <dgm:cxn modelId="{B1D64E44-CD31-3643-8AA1-0009B7B1342A}" type="presOf" srcId="{362D4F39-F1EC-4409-825E-DAA39142E38D}" destId="{73F940C6-0B51-6E47-9D36-CCF7C9F6BFB1}" srcOrd="0" destOrd="0" presId="urn:microsoft.com/office/officeart/2005/8/layout/vList2"/>
    <dgm:cxn modelId="{0841C2B1-4953-4FCF-B0A7-65D5ECAED114}" srcId="{14E26357-2368-4B51-A375-C0B8BD9F2F7F}" destId="{8E159B5D-79CA-47D9-9FE3-EA44B14883D4}" srcOrd="0" destOrd="0" parTransId="{B0809588-C69B-4059-A9F1-F34A2783CCCB}" sibTransId="{EC3A9EC6-8467-4985-8B70-DC8EAC5C427D}"/>
    <dgm:cxn modelId="{59D580BE-FEA1-4D49-9B43-91368327C466}" type="presOf" srcId="{8E159B5D-79CA-47D9-9FE3-EA44B14883D4}" destId="{7F658121-141F-844B-B806-799DD8FDDB49}" srcOrd="0" destOrd="0" presId="urn:microsoft.com/office/officeart/2005/8/layout/vList2"/>
    <dgm:cxn modelId="{45FBACC1-26BF-D647-955C-75655D1EC576}" type="presOf" srcId="{14E26357-2368-4B51-A375-C0B8BD9F2F7F}" destId="{0C8B58F3-BB8A-974C-8959-BECA04DC9C25}" srcOrd="0" destOrd="0" presId="urn:microsoft.com/office/officeart/2005/8/layout/vList2"/>
    <dgm:cxn modelId="{0B0650F7-A0A6-40EA-9550-6CA55B41E75C}" srcId="{14E26357-2368-4B51-A375-C0B8BD9F2F7F}" destId="{362D4F39-F1EC-4409-825E-DAA39142E38D}" srcOrd="1" destOrd="0" parTransId="{542CFDB1-45E3-40E0-8D83-67BF94E6E9CC}" sibTransId="{3A2D03F0-D7D0-48AE-BF07-3468EBAA73C0}"/>
    <dgm:cxn modelId="{9E5EBBAD-DAAC-5E4E-9693-87A8182A0715}" type="presParOf" srcId="{0C8B58F3-BB8A-974C-8959-BECA04DC9C25}" destId="{7F658121-141F-844B-B806-799DD8FDDB49}" srcOrd="0" destOrd="0" presId="urn:microsoft.com/office/officeart/2005/8/layout/vList2"/>
    <dgm:cxn modelId="{4009DE54-D898-B947-87E9-459378F4CECC}" type="presParOf" srcId="{0C8B58F3-BB8A-974C-8959-BECA04DC9C25}" destId="{06E33CFF-4658-F540-B938-1642FDE6B066}" srcOrd="1" destOrd="0" presId="urn:microsoft.com/office/officeart/2005/8/layout/vList2"/>
    <dgm:cxn modelId="{B60F2A92-D094-894C-AD45-B5191BE2CC2F}" type="presParOf" srcId="{0C8B58F3-BB8A-974C-8959-BECA04DC9C25}" destId="{73F940C6-0B51-6E47-9D36-CCF7C9F6BFB1}" srcOrd="2" destOrd="0" presId="urn:microsoft.com/office/officeart/2005/8/layout/vList2"/>
    <dgm:cxn modelId="{2D2886DF-6A23-3D41-A4FA-A16629127C51}" type="presParOf" srcId="{0C8B58F3-BB8A-974C-8959-BECA04DC9C25}" destId="{F6734E24-1730-1A43-AA3C-8192A1AD13A0}" srcOrd="3" destOrd="0" presId="urn:microsoft.com/office/officeart/2005/8/layout/vList2"/>
    <dgm:cxn modelId="{5615F62B-6338-6E48-B996-EC2B80EC97B2}" type="presParOf" srcId="{0C8B58F3-BB8A-974C-8959-BECA04DC9C25}" destId="{AAD8CCED-3590-B247-B265-B9B4E171379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58121-141F-844B-B806-799DD8FDDB49}">
      <dsp:nvSpPr>
        <dsp:cNvPr id="0" name=""/>
        <dsp:cNvSpPr/>
      </dsp:nvSpPr>
      <dsp:spPr>
        <a:xfrm>
          <a:off x="0" y="790460"/>
          <a:ext cx="6666833" cy="12314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a:t>“This course was utterly life-changing.”  </a:t>
          </a:r>
          <a:endParaRPr lang="en-US" sz="3100" kern="1200"/>
        </a:p>
      </dsp:txBody>
      <dsp:txXfrm>
        <a:off x="60116" y="850576"/>
        <a:ext cx="6546601" cy="1111247"/>
      </dsp:txXfrm>
    </dsp:sp>
    <dsp:sp modelId="{73F940C6-0B51-6E47-9D36-CCF7C9F6BFB1}">
      <dsp:nvSpPr>
        <dsp:cNvPr id="0" name=""/>
        <dsp:cNvSpPr/>
      </dsp:nvSpPr>
      <dsp:spPr>
        <a:xfrm>
          <a:off x="0" y="2111220"/>
          <a:ext cx="6666833" cy="1231479"/>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a:t>“The best course I have ever had at CC—nothing else even comes close.”</a:t>
          </a:r>
          <a:endParaRPr lang="en-US" sz="3100" kern="1200"/>
        </a:p>
      </dsp:txBody>
      <dsp:txXfrm>
        <a:off x="60116" y="2171336"/>
        <a:ext cx="6546601" cy="1111247"/>
      </dsp:txXfrm>
    </dsp:sp>
    <dsp:sp modelId="{AAD8CCED-3590-B247-B265-B9B4E171379C}">
      <dsp:nvSpPr>
        <dsp:cNvPr id="0" name=""/>
        <dsp:cNvSpPr/>
      </dsp:nvSpPr>
      <dsp:spPr>
        <a:xfrm>
          <a:off x="0" y="3431979"/>
          <a:ext cx="6666833" cy="123147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a:t>“The analysts were unbelievable; I have never encountered anyone like them.”     </a:t>
          </a:r>
          <a:r>
            <a:rPr lang="en-US" sz="3100" b="1" kern="1200"/>
            <a:t> </a:t>
          </a:r>
          <a:endParaRPr lang="en-US" sz="3100" kern="1200"/>
        </a:p>
      </dsp:txBody>
      <dsp:txXfrm>
        <a:off x="60116" y="3492095"/>
        <a:ext cx="6546601" cy="11112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75F32-D20D-FF4C-AB0A-0A76FF76629D}" type="datetimeFigureOut">
              <a:rPr lang="en-US" smtClean="0"/>
              <a:t>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93B1E-15C5-8D49-933E-7B151721328A}" type="slidenum">
              <a:rPr lang="en-US" smtClean="0"/>
              <a:t>‹#›</a:t>
            </a:fld>
            <a:endParaRPr lang="en-US"/>
          </a:p>
        </p:txBody>
      </p:sp>
    </p:spTree>
    <p:extLst>
      <p:ext uri="{BB962C8B-B14F-4D97-AF65-F5344CB8AC3E}">
        <p14:creationId xmlns:p14="http://schemas.microsoft.com/office/powerpoint/2010/main" val="132725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93B1E-15C5-8D49-933E-7B151721328A}" type="slidenum">
              <a:rPr lang="en-US" smtClean="0"/>
              <a:t>18</a:t>
            </a:fld>
            <a:endParaRPr lang="en-US"/>
          </a:p>
        </p:txBody>
      </p:sp>
    </p:spTree>
    <p:extLst>
      <p:ext uri="{BB962C8B-B14F-4D97-AF65-F5344CB8AC3E}">
        <p14:creationId xmlns:p14="http://schemas.microsoft.com/office/powerpoint/2010/main" val="1408708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AE82-DBED-474F-955C-0BF92EA1E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C6C788-5D4D-B14E-AB89-EA831B50F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EFE57-57C4-954C-B886-9D42A5761946}"/>
              </a:ext>
            </a:extLst>
          </p:cNvPr>
          <p:cNvSpPr>
            <a:spLocks noGrp="1"/>
          </p:cNvSpPr>
          <p:nvPr>
            <p:ph type="dt" sz="half" idx="10"/>
          </p:nvPr>
        </p:nvSpPr>
        <p:spPr/>
        <p:txBody>
          <a:bodyPr/>
          <a:lstStyle/>
          <a:p>
            <a:fld id="{8256C2ED-54A4-480D-B5C8-65C0D62359B9}" type="datetime2">
              <a:rPr lang="en-US" smtClean="0"/>
              <a:pPr/>
              <a:t>Thursday, February 3, 2022</a:t>
            </a:fld>
            <a:endParaRPr lang="en-US" dirty="0"/>
          </a:p>
        </p:txBody>
      </p:sp>
      <p:sp>
        <p:nvSpPr>
          <p:cNvPr id="5" name="Footer Placeholder 4">
            <a:extLst>
              <a:ext uri="{FF2B5EF4-FFF2-40B4-BE49-F238E27FC236}">
                <a16:creationId xmlns:a16="http://schemas.microsoft.com/office/drawing/2014/main" id="{1A1F93AD-D3A4-424C-B91B-B61D497BDB0E}"/>
              </a:ext>
            </a:extLst>
          </p:cNvPr>
          <p:cNvSpPr>
            <a:spLocks noGrp="1"/>
          </p:cNvSpPr>
          <p:nvPr>
            <p:ph type="ftr" sz="quarter" idx="11"/>
          </p:nvPr>
        </p:nvSpPr>
        <p:spPr/>
        <p:txBody>
          <a:body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D316C934-B6AD-564A-A4F6-FF4296F6DB83}"/>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219766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FB01-FDC8-0544-88E3-EA277B9EF7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980946-0F98-2440-93EB-9A9304871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4ED28-D36D-8D46-9FA1-198C0D2DE8D0}"/>
              </a:ext>
            </a:extLst>
          </p:cNvPr>
          <p:cNvSpPr>
            <a:spLocks noGrp="1"/>
          </p:cNvSpPr>
          <p:nvPr>
            <p:ph type="dt" sz="half" idx="10"/>
          </p:nvPr>
        </p:nvSpPr>
        <p:spPr/>
        <p:txBody>
          <a:bodyPr/>
          <a:lstStyle/>
          <a:p>
            <a:fld id="{53CF612A-4CB0-4F57-9A87-F049CECB184D}" type="datetime2">
              <a:rPr lang="en-US" smtClean="0"/>
              <a:t>Thursday, February 3, 2022</a:t>
            </a:fld>
            <a:endParaRPr lang="en-US"/>
          </a:p>
        </p:txBody>
      </p:sp>
      <p:sp>
        <p:nvSpPr>
          <p:cNvPr id="5" name="Footer Placeholder 4">
            <a:extLst>
              <a:ext uri="{FF2B5EF4-FFF2-40B4-BE49-F238E27FC236}">
                <a16:creationId xmlns:a16="http://schemas.microsoft.com/office/drawing/2014/main" id="{06CFDDA7-7F72-804D-A35D-AF6FDCF1910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63FA666-E840-2141-B758-8CDBF494563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6599247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A7D8BE-EA9E-BF45-8E0F-F9FCC7B7E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47FEF6-1B15-AA45-BF9E-C1EBCABCCA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F0B4E-2290-F84A-9437-83AFABED38A9}"/>
              </a:ext>
            </a:extLst>
          </p:cNvPr>
          <p:cNvSpPr>
            <a:spLocks noGrp="1"/>
          </p:cNvSpPr>
          <p:nvPr>
            <p:ph type="dt" sz="half" idx="10"/>
          </p:nvPr>
        </p:nvSpPr>
        <p:spPr/>
        <p:txBody>
          <a:bodyPr/>
          <a:lstStyle/>
          <a:p>
            <a:fld id="{8F397F40-C8F7-4897-A6B8-241042F913A9}" type="datetime2">
              <a:rPr lang="en-US" smtClean="0"/>
              <a:t>Thursday, February 3, 2022</a:t>
            </a:fld>
            <a:endParaRPr lang="en-US"/>
          </a:p>
        </p:txBody>
      </p:sp>
      <p:sp>
        <p:nvSpPr>
          <p:cNvPr id="5" name="Footer Placeholder 4">
            <a:extLst>
              <a:ext uri="{FF2B5EF4-FFF2-40B4-BE49-F238E27FC236}">
                <a16:creationId xmlns:a16="http://schemas.microsoft.com/office/drawing/2014/main" id="{3CE6D77A-4D99-764F-9477-2335DD794D4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41A35D1-B036-444F-9C69-8D778FAC6E9D}"/>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537115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FECE-8ED9-3F43-AC96-02969DABC2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254D0-179D-9D4C-A941-71E540F5C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24336-93C0-0D44-96A8-605EBCB9BE5D}"/>
              </a:ext>
            </a:extLst>
          </p:cNvPr>
          <p:cNvSpPr>
            <a:spLocks noGrp="1"/>
          </p:cNvSpPr>
          <p:nvPr>
            <p:ph type="dt" sz="half" idx="10"/>
          </p:nvPr>
        </p:nvSpPr>
        <p:spPr/>
        <p:txBody>
          <a:bodyPr/>
          <a:lstStyle/>
          <a:p>
            <a:fld id="{8256C2ED-54A4-480D-B5C8-65C0D62359B9}" type="datetime2">
              <a:rPr lang="en-US" smtClean="0"/>
              <a:pPr/>
              <a:t>Thursday, February 3, 2022</a:t>
            </a:fld>
            <a:endParaRPr lang="en-US" dirty="0"/>
          </a:p>
        </p:txBody>
      </p:sp>
      <p:sp>
        <p:nvSpPr>
          <p:cNvPr id="5" name="Footer Placeholder 4">
            <a:extLst>
              <a:ext uri="{FF2B5EF4-FFF2-40B4-BE49-F238E27FC236}">
                <a16:creationId xmlns:a16="http://schemas.microsoft.com/office/drawing/2014/main" id="{BE47AD77-51AA-2940-BF3F-E0473F014CEA}"/>
              </a:ext>
            </a:extLst>
          </p:cNvPr>
          <p:cNvSpPr>
            <a:spLocks noGrp="1"/>
          </p:cNvSpPr>
          <p:nvPr>
            <p:ph type="ftr" sz="quarter" idx="11"/>
          </p:nvPr>
        </p:nvSpPr>
        <p:spPr/>
        <p:txBody>
          <a:body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013FBC19-107F-1C44-95CE-10116FCFF08B}"/>
              </a:ext>
            </a:extLst>
          </p:cNvPr>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11273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0397-5DAB-0940-959C-DDB913185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79A6DC-F6AC-C545-88AE-9F7C77145A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580E6-60F3-1F49-9EFD-669385EBDAE2}"/>
              </a:ext>
            </a:extLst>
          </p:cNvPr>
          <p:cNvSpPr>
            <a:spLocks noGrp="1"/>
          </p:cNvSpPr>
          <p:nvPr>
            <p:ph type="dt" sz="half" idx="10"/>
          </p:nvPr>
        </p:nvSpPr>
        <p:spPr/>
        <p:txBody>
          <a:bodyPr/>
          <a:lstStyle/>
          <a:p>
            <a:fld id="{10EDCA73-0A86-4195-A787-75037827079D}" type="datetime2">
              <a:rPr lang="en-US" smtClean="0"/>
              <a:t>Thursday, February 3, 2022</a:t>
            </a:fld>
            <a:endParaRPr lang="en-US"/>
          </a:p>
        </p:txBody>
      </p:sp>
      <p:sp>
        <p:nvSpPr>
          <p:cNvPr id="5" name="Footer Placeholder 4">
            <a:extLst>
              <a:ext uri="{FF2B5EF4-FFF2-40B4-BE49-F238E27FC236}">
                <a16:creationId xmlns:a16="http://schemas.microsoft.com/office/drawing/2014/main" id="{5E93226B-4423-0E4E-8FBB-E5675A597FA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32E3A16-7026-834B-A4C0-6ED339EC35A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055058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3EDF-830F-8549-96DA-4CE1BBAA4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A9EDEC-FBAC-444B-8159-D5F009B160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755E6-8F43-D142-8D0B-F126326BB1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96D98C-910B-B247-8C2A-F8C775613ABD}"/>
              </a:ext>
            </a:extLst>
          </p:cNvPr>
          <p:cNvSpPr>
            <a:spLocks noGrp="1"/>
          </p:cNvSpPr>
          <p:nvPr>
            <p:ph type="dt" sz="half" idx="10"/>
          </p:nvPr>
        </p:nvSpPr>
        <p:spPr/>
        <p:txBody>
          <a:bodyPr/>
          <a:lstStyle/>
          <a:p>
            <a:fld id="{83C75374-B296-498E-A935-80631EA9020D}" type="datetime2">
              <a:rPr lang="en-US" smtClean="0"/>
              <a:t>Thursday, February 3, 2022</a:t>
            </a:fld>
            <a:endParaRPr lang="en-US"/>
          </a:p>
        </p:txBody>
      </p:sp>
      <p:sp>
        <p:nvSpPr>
          <p:cNvPr id="6" name="Footer Placeholder 5">
            <a:extLst>
              <a:ext uri="{FF2B5EF4-FFF2-40B4-BE49-F238E27FC236}">
                <a16:creationId xmlns:a16="http://schemas.microsoft.com/office/drawing/2014/main" id="{6F8E65ED-C02F-9E47-995A-822A73888B1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71C8843-462D-0840-BC21-A836A95C4EA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985725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C49D-687C-4F41-A249-EAE37CC9FD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C4E78-8CED-D04B-8A68-BBA9538BB6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B9791-AC8E-9C46-85E2-5CB8F48DF4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D487A-1157-7843-B7B4-98D3151EBB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7C2C4-87F2-7B45-B1F8-C286C2E653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F9C57-9315-1B4C-A2A8-AA4662F8968D}"/>
              </a:ext>
            </a:extLst>
          </p:cNvPr>
          <p:cNvSpPr>
            <a:spLocks noGrp="1"/>
          </p:cNvSpPr>
          <p:nvPr>
            <p:ph type="dt" sz="half" idx="10"/>
          </p:nvPr>
        </p:nvSpPr>
        <p:spPr/>
        <p:txBody>
          <a:bodyPr/>
          <a:lstStyle/>
          <a:p>
            <a:fld id="{B098B728-214A-4ABC-8432-5B3A5A66A987}" type="datetime2">
              <a:rPr lang="en-US" smtClean="0"/>
              <a:t>Thursday, February 3, 2022</a:t>
            </a:fld>
            <a:endParaRPr lang="en-US" dirty="0"/>
          </a:p>
        </p:txBody>
      </p:sp>
      <p:sp>
        <p:nvSpPr>
          <p:cNvPr id="8" name="Footer Placeholder 7">
            <a:extLst>
              <a:ext uri="{FF2B5EF4-FFF2-40B4-BE49-F238E27FC236}">
                <a16:creationId xmlns:a16="http://schemas.microsoft.com/office/drawing/2014/main" id="{02EA2004-2522-2548-A39E-2E906CCED431}"/>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12592BC-704A-4E47-9B04-FA37610AC0C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3386604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62B0-313B-EF4E-8899-9B766BF7EA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558FA0-151C-A94B-8536-8FF380DE9C1B}"/>
              </a:ext>
            </a:extLst>
          </p:cNvPr>
          <p:cNvSpPr>
            <a:spLocks noGrp="1"/>
          </p:cNvSpPr>
          <p:nvPr>
            <p:ph type="dt" sz="half" idx="10"/>
          </p:nvPr>
        </p:nvSpPr>
        <p:spPr/>
        <p:txBody>
          <a:bodyPr/>
          <a:lstStyle/>
          <a:p>
            <a:fld id="{015F02D0-6806-43AF-9888-2359BF40C204}" type="datetime2">
              <a:rPr lang="en-US" smtClean="0"/>
              <a:t>Thursday, February 3, 2022</a:t>
            </a:fld>
            <a:endParaRPr lang="en-US"/>
          </a:p>
        </p:txBody>
      </p:sp>
      <p:sp>
        <p:nvSpPr>
          <p:cNvPr id="4" name="Footer Placeholder 3">
            <a:extLst>
              <a:ext uri="{FF2B5EF4-FFF2-40B4-BE49-F238E27FC236}">
                <a16:creationId xmlns:a16="http://schemas.microsoft.com/office/drawing/2014/main" id="{848C05BD-5989-7E46-ABF5-10798C2BF0B3}"/>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337A122-40FE-0745-ACBE-0D1F0C8206F6}"/>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4079064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6D7B9-D616-D64C-AEA9-261F8CF6A49E}"/>
              </a:ext>
            </a:extLst>
          </p:cNvPr>
          <p:cNvSpPr>
            <a:spLocks noGrp="1"/>
          </p:cNvSpPr>
          <p:nvPr>
            <p:ph type="dt" sz="half" idx="10"/>
          </p:nvPr>
        </p:nvSpPr>
        <p:spPr/>
        <p:txBody>
          <a:bodyPr/>
          <a:lstStyle/>
          <a:p>
            <a:fld id="{8EE14D2D-B1AF-4197-82D6-FC1F8BD05681}" type="datetime2">
              <a:rPr lang="en-US" smtClean="0"/>
              <a:t>Thursday, February 3, 2022</a:t>
            </a:fld>
            <a:endParaRPr lang="en-US"/>
          </a:p>
        </p:txBody>
      </p:sp>
      <p:sp>
        <p:nvSpPr>
          <p:cNvPr id="3" name="Footer Placeholder 2">
            <a:extLst>
              <a:ext uri="{FF2B5EF4-FFF2-40B4-BE49-F238E27FC236}">
                <a16:creationId xmlns:a16="http://schemas.microsoft.com/office/drawing/2014/main" id="{0057A8FE-9F37-AF4C-88B5-1BF1CD499E6C}"/>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1AA11881-D9DA-5D49-952F-33E95B861C49}"/>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210128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8566-E508-7349-9213-212E6BC1A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5FD2A5-0C74-524C-85EE-49AA16203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CD0B1D-BF4D-FE4B-B027-EC34C6F49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2368A2-F192-9248-A979-AAD7C859E6E4}"/>
              </a:ext>
            </a:extLst>
          </p:cNvPr>
          <p:cNvSpPr>
            <a:spLocks noGrp="1"/>
          </p:cNvSpPr>
          <p:nvPr>
            <p:ph type="dt" sz="half" idx="10"/>
          </p:nvPr>
        </p:nvSpPr>
        <p:spPr/>
        <p:txBody>
          <a:bodyPr/>
          <a:lstStyle/>
          <a:p>
            <a:fld id="{98771CEB-9838-4245-91B8-EFBAFE2D8B44}" type="datetime2">
              <a:rPr lang="en-US" smtClean="0"/>
              <a:t>Thursday, February 3, 2022</a:t>
            </a:fld>
            <a:endParaRPr lang="en-US"/>
          </a:p>
        </p:txBody>
      </p:sp>
      <p:sp>
        <p:nvSpPr>
          <p:cNvPr id="6" name="Footer Placeholder 5">
            <a:extLst>
              <a:ext uri="{FF2B5EF4-FFF2-40B4-BE49-F238E27FC236}">
                <a16:creationId xmlns:a16="http://schemas.microsoft.com/office/drawing/2014/main" id="{966EBF78-1290-6F44-A2EF-33DDD12C258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27F2DFB-8CD3-8546-8F5E-192D046FFAF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011209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D1BCB-EED9-404C-8B1E-F8D47DDD6B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299025-B123-204B-866C-ABE8DFFF1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140B84-02FC-A84A-A3B9-7475F933A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F4CB0-2B87-5E43-9C0A-03C706D6E69B}"/>
              </a:ext>
            </a:extLst>
          </p:cNvPr>
          <p:cNvSpPr>
            <a:spLocks noGrp="1"/>
          </p:cNvSpPr>
          <p:nvPr>
            <p:ph type="dt" sz="half" idx="10"/>
          </p:nvPr>
        </p:nvSpPr>
        <p:spPr/>
        <p:txBody>
          <a:bodyPr/>
          <a:lstStyle/>
          <a:p>
            <a:fld id="{51D3F6BF-A585-41F8-88DF-7E5D069F892A}" type="datetime2">
              <a:rPr lang="en-US" smtClean="0"/>
              <a:t>Thursday, February 3, 2022</a:t>
            </a:fld>
            <a:endParaRPr lang="en-US"/>
          </a:p>
        </p:txBody>
      </p:sp>
      <p:sp>
        <p:nvSpPr>
          <p:cNvPr id="6" name="Footer Placeholder 5">
            <a:extLst>
              <a:ext uri="{FF2B5EF4-FFF2-40B4-BE49-F238E27FC236}">
                <a16:creationId xmlns:a16="http://schemas.microsoft.com/office/drawing/2014/main" id="{B6AAD929-6B51-704F-84CA-5B027CB21243}"/>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F4EC408-1054-B445-B45B-21FE27BF603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436755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D1074-0232-E942-B5A0-F288D396A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603FD-F012-D04A-8518-6EE085437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1B806-1405-0446-9925-ECA767CAAD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6C2ED-54A4-480D-B5C8-65C0D62359B9}" type="datetime2">
              <a:rPr lang="en-US" smtClean="0"/>
              <a:pPr/>
              <a:t>Thursday, February 3, 2022</a:t>
            </a:fld>
            <a:endParaRPr lang="en-US" dirty="0"/>
          </a:p>
        </p:txBody>
      </p:sp>
      <p:sp>
        <p:nvSpPr>
          <p:cNvPr id="5" name="Footer Placeholder 4">
            <a:extLst>
              <a:ext uri="{FF2B5EF4-FFF2-40B4-BE49-F238E27FC236}">
                <a16:creationId xmlns:a16="http://schemas.microsoft.com/office/drawing/2014/main" id="{98F03F70-E8B2-4646-A4D1-ECB29566C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pc="200"/>
              <a:t>Sample Footer Text</a:t>
            </a:r>
            <a:endParaRPr lang="en-US" spc="200" dirty="0"/>
          </a:p>
        </p:txBody>
      </p:sp>
      <p:sp>
        <p:nvSpPr>
          <p:cNvPr id="6" name="Slide Number Placeholder 5">
            <a:extLst>
              <a:ext uri="{FF2B5EF4-FFF2-40B4-BE49-F238E27FC236}">
                <a16:creationId xmlns:a16="http://schemas.microsoft.com/office/drawing/2014/main" id="{2A6B09B2-C18D-3942-AEF7-EF9F1909F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117540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F933-671C-7444-81AB-769A039BF99F}"/>
              </a:ext>
            </a:extLst>
          </p:cNvPr>
          <p:cNvSpPr>
            <a:spLocks noGrp="1"/>
          </p:cNvSpPr>
          <p:nvPr>
            <p:ph type="ctrTitle"/>
          </p:nvPr>
        </p:nvSpPr>
        <p:spPr>
          <a:xfrm>
            <a:off x="6311900" y="448056"/>
            <a:ext cx="5428996" cy="3401568"/>
          </a:xfrm>
        </p:spPr>
        <p:txBody>
          <a:bodyPr>
            <a:normAutofit/>
          </a:bodyPr>
          <a:lstStyle/>
          <a:p>
            <a:r>
              <a:rPr lang="en-US"/>
              <a:t>Philosophy Study Away Experiences</a:t>
            </a:r>
          </a:p>
        </p:txBody>
      </p:sp>
      <p:sp>
        <p:nvSpPr>
          <p:cNvPr id="3" name="Subtitle 2">
            <a:extLst>
              <a:ext uri="{FF2B5EF4-FFF2-40B4-BE49-F238E27FC236}">
                <a16:creationId xmlns:a16="http://schemas.microsoft.com/office/drawing/2014/main" id="{C90602B7-8AD5-8349-BF7A-4B57128ECB08}"/>
              </a:ext>
            </a:extLst>
          </p:cNvPr>
          <p:cNvSpPr>
            <a:spLocks noGrp="1"/>
          </p:cNvSpPr>
          <p:nvPr>
            <p:ph type="subTitle" idx="1"/>
          </p:nvPr>
        </p:nvSpPr>
        <p:spPr>
          <a:xfrm>
            <a:off x="6311900" y="4471416"/>
            <a:ext cx="5428996" cy="1481328"/>
          </a:xfrm>
        </p:spPr>
        <p:txBody>
          <a:bodyPr>
            <a:normAutofit/>
          </a:bodyPr>
          <a:lstStyle/>
          <a:p>
            <a:r>
              <a:rPr lang="en-US" dirty="0"/>
              <a:t>Chicago, Abroad, and Baca</a:t>
            </a:r>
          </a:p>
        </p:txBody>
      </p:sp>
      <p:pic>
        <p:nvPicPr>
          <p:cNvPr id="4" name="Video 3">
            <a:extLst>
              <a:ext uri="{FF2B5EF4-FFF2-40B4-BE49-F238E27FC236}">
                <a16:creationId xmlns:a16="http://schemas.microsoft.com/office/drawing/2014/main" id="{38D48192-0C86-49A9-98BE-10FAB428187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409"/>
          <a:stretch/>
        </p:blipFill>
        <p:spPr>
          <a:xfrm>
            <a:off x="451104" y="1703123"/>
            <a:ext cx="5422576" cy="3037753"/>
          </a:xfrm>
          <a:prstGeom prst="rect">
            <a:avLst/>
          </a:prstGeom>
        </p:spPr>
      </p:pic>
    </p:spTree>
    <p:extLst>
      <p:ext uri="{BB962C8B-B14F-4D97-AF65-F5344CB8AC3E}">
        <p14:creationId xmlns:p14="http://schemas.microsoft.com/office/powerpoint/2010/main" val="2110607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aris skyline">
            <a:extLst>
              <a:ext uri="{FF2B5EF4-FFF2-40B4-BE49-F238E27FC236}">
                <a16:creationId xmlns:a16="http://schemas.microsoft.com/office/drawing/2014/main" id="{EC3E6F98-0F50-413C-AE95-1D5DCBBD25C2}"/>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E5C15-7EF6-C242-85D1-6FB5BA38F167}"/>
              </a:ext>
            </a:extLst>
          </p:cNvPr>
          <p:cNvSpPr>
            <a:spLocks noGrp="1"/>
          </p:cNvSpPr>
          <p:nvPr>
            <p:ph type="title"/>
          </p:nvPr>
        </p:nvSpPr>
        <p:spPr>
          <a:xfrm>
            <a:off x="523875" y="5000265"/>
            <a:ext cx="11210925" cy="1435259"/>
          </a:xfrm>
        </p:spPr>
        <p:txBody>
          <a:bodyPr vert="horz" lIns="91440" tIns="45720" rIns="91440" bIns="45720" rtlCol="0" anchor="ctr">
            <a:normAutofit/>
          </a:bodyPr>
          <a:lstStyle/>
          <a:p>
            <a:pPr algn="ctr"/>
            <a:r>
              <a:rPr lang="en-US" sz="3400" dirty="0">
                <a:solidFill>
                  <a:schemeClr val="tx1">
                    <a:lumMod val="85000"/>
                    <a:lumOff val="15000"/>
                  </a:schemeClr>
                </a:solidFill>
              </a:rPr>
              <a:t>French Philosophy in Paris</a:t>
            </a:r>
            <a:br>
              <a:rPr lang="en-US" sz="3600" dirty="0">
                <a:solidFill>
                  <a:schemeClr val="tx1">
                    <a:lumMod val="85000"/>
                    <a:lumOff val="15000"/>
                  </a:schemeClr>
                </a:solidFill>
              </a:rPr>
            </a:br>
            <a:r>
              <a:rPr lang="en-US" sz="1800" dirty="0">
                <a:solidFill>
                  <a:schemeClr val="tx1">
                    <a:lumMod val="85000"/>
                    <a:lumOff val="15000"/>
                  </a:schemeClr>
                </a:solidFill>
              </a:rPr>
              <a:t>Professors Dennis McEnnerney &amp; Jonathan Lee   ◆   Taught at the Accent Paris </a:t>
            </a:r>
            <a:r>
              <a:rPr lang="en-US" sz="1800">
                <a:solidFill>
                  <a:schemeClr val="tx1">
                    <a:lumMod val="85000"/>
                    <a:lumOff val="15000"/>
                  </a:schemeClr>
                </a:solidFill>
              </a:rPr>
              <a:t>Study Center        </a:t>
            </a:r>
            <a:endParaRPr lang="en-US" sz="18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3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CFDDDD-6ACC-4349-9C65-CCD390E75479}"/>
              </a:ext>
            </a:extLst>
          </p:cNvPr>
          <p:cNvSpPr>
            <a:spLocks noGrp="1"/>
          </p:cNvSpPr>
          <p:nvPr>
            <p:ph type="title"/>
          </p:nvPr>
        </p:nvSpPr>
        <p:spPr>
          <a:xfrm>
            <a:off x="2311147" y="365760"/>
            <a:ext cx="7569706" cy="1288238"/>
          </a:xfrm>
        </p:spPr>
        <p:txBody>
          <a:bodyPr anchor="ctr">
            <a:normAutofit/>
          </a:bodyPr>
          <a:lstStyle/>
          <a:p>
            <a:pPr algn="ctr"/>
            <a:r>
              <a:rPr lang="en-US" sz="4100"/>
              <a:t>PH205: French Philosophy in Context – 1930s to the Present</a:t>
            </a:r>
          </a:p>
        </p:txBody>
      </p:sp>
      <p:sp>
        <p:nvSpPr>
          <p:cNvPr id="3" name="Content Placeholder 2">
            <a:extLst>
              <a:ext uri="{FF2B5EF4-FFF2-40B4-BE49-F238E27FC236}">
                <a16:creationId xmlns:a16="http://schemas.microsoft.com/office/drawing/2014/main" id="{74F48F7F-2093-4249-AD7A-75D48718B48E}"/>
              </a:ext>
            </a:extLst>
          </p:cNvPr>
          <p:cNvSpPr>
            <a:spLocks noGrp="1"/>
          </p:cNvSpPr>
          <p:nvPr>
            <p:ph idx="1"/>
          </p:nvPr>
        </p:nvSpPr>
        <p:spPr>
          <a:xfrm>
            <a:off x="2165569" y="1956815"/>
            <a:ext cx="7860863" cy="4386111"/>
          </a:xfrm>
        </p:spPr>
        <p:txBody>
          <a:bodyPr anchor="t">
            <a:normAutofit/>
          </a:bodyPr>
          <a:lstStyle/>
          <a:p>
            <a:pPr marL="0" indent="0">
              <a:buNone/>
            </a:pPr>
            <a:r>
              <a:rPr lang="en-US" sz="1500" dirty="0"/>
              <a:t>Exploring the development of French philosophy from the interwar period to the present and using the city of Paris as its context, this course examines how social and political challenges influenced the paths of French philosophical reflection, moving thinkers to question the foundations of knowledge, morals, and politics, leading ultimately to what might be called a “decentered” cosmopolitanism.  </a:t>
            </a:r>
          </a:p>
          <a:p>
            <a:pPr marL="0" indent="0">
              <a:buNone/>
            </a:pPr>
            <a:r>
              <a:rPr lang="en-US" sz="1500" dirty="0"/>
              <a:t>Topics covered include existentialism and the dramatic events of the interwar and Second World War periods; feminist and postcolonial theories and the liberation struggles of colonial Indochina, Algeria, and the “Third World” more generally; structuralism and the ideological and practical battles of the Cold War; poststructuralism and the 1968 student and worker uprisings; and contemporary multicultural and cosmopolitan philosophies and the developments associated with globalization, postcolonial immigration, populism, and terrorism. </a:t>
            </a:r>
          </a:p>
          <a:p>
            <a:pPr marL="0" indent="0">
              <a:buNone/>
            </a:pPr>
            <a:r>
              <a:rPr lang="en-US" sz="1500" dirty="0"/>
              <a:t>We take full advantage of all that Paris has to offer—countless museums, a diverse cultural life, streets marked by historical events, and an ongoing intellectual tradition in which philosophy is expected to have a direct impact on how people live and in which philosophers themselves often become cultural “stars.” Students share group apartments in the city’s neighborhoods, learning what is it to live like a Parisian.</a:t>
            </a:r>
          </a:p>
          <a:p>
            <a:pPr marL="0" indent="0">
              <a:buNone/>
            </a:pPr>
            <a:endParaRPr lang="en-US" sz="1500" dirty="0"/>
          </a:p>
          <a:p>
            <a:pPr marL="0" indent="0" algn="ctr">
              <a:buNone/>
            </a:pPr>
            <a:r>
              <a:rPr lang="en-US" sz="1500" dirty="0"/>
              <a:t>Generally taught in block 2; next  offerings in the fall </a:t>
            </a:r>
            <a:r>
              <a:rPr lang="en-US" sz="1500"/>
              <a:t>of 2022 and 2023.</a:t>
            </a:r>
            <a:endParaRPr lang="en-US" sz="1500" dirty="0"/>
          </a:p>
        </p:txBody>
      </p:sp>
      <p:pic>
        <p:nvPicPr>
          <p:cNvPr id="5" name="Picture 4" descr="A person wearing glasses&#10;&#10;Description automatically generated with low confidence">
            <a:extLst>
              <a:ext uri="{FF2B5EF4-FFF2-40B4-BE49-F238E27FC236}">
                <a16:creationId xmlns:a16="http://schemas.microsoft.com/office/drawing/2014/main" id="{C47F38D8-B4A3-0942-9C4D-2536B20CBF89}"/>
              </a:ext>
            </a:extLst>
          </p:cNvPr>
          <p:cNvPicPr>
            <a:picLocks noChangeAspect="1"/>
          </p:cNvPicPr>
          <p:nvPr/>
        </p:nvPicPr>
        <p:blipFill>
          <a:blip r:embed="rId2"/>
          <a:stretch>
            <a:fillRect/>
          </a:stretch>
        </p:blipFill>
        <p:spPr>
          <a:xfrm>
            <a:off x="0" y="2635250"/>
            <a:ext cx="1587500" cy="1587500"/>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EBC71BC6-CDF8-4445-864D-A40CBB6D84EE}"/>
              </a:ext>
            </a:extLst>
          </p:cNvPr>
          <p:cNvPicPr>
            <a:picLocks noChangeAspect="1"/>
          </p:cNvPicPr>
          <p:nvPr/>
        </p:nvPicPr>
        <p:blipFill>
          <a:blip r:embed="rId3"/>
          <a:stretch>
            <a:fillRect/>
          </a:stretch>
        </p:blipFill>
        <p:spPr>
          <a:xfrm>
            <a:off x="10820438" y="2622550"/>
            <a:ext cx="1389062" cy="1600200"/>
          </a:xfrm>
          <a:prstGeom prst="rect">
            <a:avLst/>
          </a:prstGeom>
        </p:spPr>
      </p:pic>
    </p:spTree>
    <p:extLst>
      <p:ext uri="{BB962C8B-B14F-4D97-AF65-F5344CB8AC3E}">
        <p14:creationId xmlns:p14="http://schemas.microsoft.com/office/powerpoint/2010/main" val="569011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tue on top of building">
            <a:extLst>
              <a:ext uri="{FF2B5EF4-FFF2-40B4-BE49-F238E27FC236}">
                <a16:creationId xmlns:a16="http://schemas.microsoft.com/office/drawing/2014/main" id="{7F684587-17FB-481D-A2AB-A1504D55FC52}"/>
              </a:ext>
            </a:extLst>
          </p:cNvPr>
          <p:cNvPicPr>
            <a:picLocks noChangeAspect="1"/>
          </p:cNvPicPr>
          <p:nvPr/>
        </p:nvPicPr>
        <p:blipFill rotWithShape="1">
          <a:blip r:embed="rId2"/>
          <a:srcRect l="9091" t="23391"/>
          <a:stretch/>
        </p:blipFill>
        <p:spPr>
          <a:xfrm>
            <a:off x="20" y="10"/>
            <a:ext cx="12191980" cy="6857990"/>
          </a:xfrm>
          <a:prstGeom prst="rect">
            <a:avLst/>
          </a:prstGeom>
        </p:spPr>
      </p:pic>
      <p:sp>
        <p:nvSpPr>
          <p:cNvPr id="21"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9AD9F6-DB93-CD4D-98DF-787538753DD8}"/>
              </a:ext>
            </a:extLst>
          </p:cNvPr>
          <p:cNvSpPr>
            <a:spLocks noGrp="1"/>
          </p:cNvSpPr>
          <p:nvPr>
            <p:ph type="title"/>
          </p:nvPr>
        </p:nvSpPr>
        <p:spPr>
          <a:xfrm>
            <a:off x="404553" y="3091928"/>
            <a:ext cx="9078562" cy="2387600"/>
          </a:xfrm>
        </p:spPr>
        <p:txBody>
          <a:bodyPr vert="horz" lIns="91440" tIns="45720" rIns="91440" bIns="45720" rtlCol="0" anchor="b">
            <a:normAutofit fontScale="90000"/>
          </a:bodyPr>
          <a:lstStyle/>
          <a:p>
            <a:br>
              <a:rPr lang="en-US" sz="5100" b="1" dirty="0"/>
            </a:br>
            <a:br>
              <a:rPr lang="en-US" sz="5100" b="1" dirty="0"/>
            </a:br>
            <a:r>
              <a:rPr lang="en-US" sz="5100" b="1" dirty="0"/>
              <a:t>Poetry and Philosophy in Greece</a:t>
            </a:r>
            <a:br>
              <a:rPr lang="en-US" sz="5100" dirty="0"/>
            </a:br>
            <a:br>
              <a:rPr lang="en-US" sz="2000" dirty="0"/>
            </a:br>
            <a:r>
              <a:rPr lang="en-US" sz="2400" b="1" dirty="0"/>
              <a:t>Professors Jonathan Lee (Philosophy) and David Mason (English)</a:t>
            </a:r>
            <a:br>
              <a:rPr lang="en-US" sz="2400" b="1" dirty="0"/>
            </a:br>
            <a:r>
              <a:rPr lang="en-US" sz="2400" b="1" dirty="0"/>
              <a:t>On the road throughout Greece</a:t>
            </a:r>
            <a:br>
              <a:rPr lang="en-US" sz="1600" b="1" dirty="0"/>
            </a:br>
            <a:endParaRPr lang="en-US" sz="1600" dirty="0"/>
          </a:p>
        </p:txBody>
      </p:sp>
      <p:sp>
        <p:nvSpPr>
          <p:cNvPr id="22"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005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9B2B14-736C-694E-9C7F-B598169789DA}"/>
              </a:ext>
            </a:extLst>
          </p:cNvPr>
          <p:cNvSpPr>
            <a:spLocks noGrp="1"/>
          </p:cNvSpPr>
          <p:nvPr>
            <p:ph type="title"/>
          </p:nvPr>
        </p:nvSpPr>
        <p:spPr>
          <a:xfrm>
            <a:off x="686834" y="1153572"/>
            <a:ext cx="3200400" cy="4461163"/>
          </a:xfrm>
        </p:spPr>
        <p:txBody>
          <a:bodyPr>
            <a:normAutofit fontScale="90000"/>
          </a:bodyPr>
          <a:lstStyle/>
          <a:p>
            <a:br>
              <a:rPr lang="en-US" sz="3700" b="1" dirty="0">
                <a:solidFill>
                  <a:srgbClr val="FFFFFF"/>
                </a:solidFill>
              </a:rPr>
            </a:br>
            <a:br>
              <a:rPr lang="en-US" sz="3700" b="1" dirty="0">
                <a:solidFill>
                  <a:srgbClr val="FFFFFF"/>
                </a:solidFill>
              </a:rPr>
            </a:br>
            <a:r>
              <a:rPr lang="en-US" sz="3700" b="1" dirty="0">
                <a:solidFill>
                  <a:srgbClr val="FFFFFF"/>
                </a:solidFill>
              </a:rPr>
              <a:t>PH203: </a:t>
            </a:r>
            <a:br>
              <a:rPr lang="en-US" sz="3700" b="1" dirty="0">
                <a:solidFill>
                  <a:srgbClr val="FFFFFF"/>
                </a:solidFill>
              </a:rPr>
            </a:br>
            <a:r>
              <a:rPr lang="en-US" sz="3700" b="1" dirty="0">
                <a:solidFill>
                  <a:srgbClr val="FFFFFF"/>
                </a:solidFill>
              </a:rPr>
              <a:t>The Art of Living - Greek Poetry and Philosophy</a:t>
            </a:r>
            <a:br>
              <a:rPr lang="en-US" sz="3700" dirty="0">
                <a:solidFill>
                  <a:srgbClr val="FFFFFF"/>
                </a:solidFill>
              </a:rPr>
            </a:br>
            <a:br>
              <a:rPr lang="en-US" sz="3700" dirty="0">
                <a:solidFill>
                  <a:srgbClr val="FFFFFF"/>
                </a:solidFill>
              </a:rPr>
            </a:br>
            <a:endParaRPr lang="en-US" sz="37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7679B4-4DFA-8E47-85A4-40D166EE6A3C}"/>
              </a:ext>
            </a:extLst>
          </p:cNvPr>
          <p:cNvSpPr>
            <a:spLocks noGrp="1"/>
          </p:cNvSpPr>
          <p:nvPr>
            <p:ph idx="1"/>
          </p:nvPr>
        </p:nvSpPr>
        <p:spPr>
          <a:xfrm>
            <a:off x="4447308" y="591344"/>
            <a:ext cx="6906491" cy="5585619"/>
          </a:xfrm>
        </p:spPr>
        <p:txBody>
          <a:bodyPr anchor="ctr">
            <a:normAutofit fontScale="62500" lnSpcReduction="20000"/>
          </a:bodyPr>
          <a:lstStyle/>
          <a:p>
            <a:pPr marL="0" indent="0">
              <a:buNone/>
            </a:pPr>
            <a:r>
              <a:rPr lang="en-US" dirty="0">
                <a:ea typeface="Verdana" panose="020B0604030504040204" pitchFamily="34" charset="0"/>
                <a:cs typeface="Verdana" panose="020B0604030504040204" pitchFamily="34" charset="0"/>
              </a:rPr>
              <a:t>From the very beginnings of Greek literature, the practice of poetry and the practice of philosophy have been intertwined. Even as philosophers criticize poets and poets make fun of philosophers, the two modes of writing share a deep concern for the art of living. Homer and Hesiod—whose epic poems are the earliest surviving poetry of Greece—and the archaic lyric poets devote themselves to a careful imagining of different ways of living and offer powerful critiques of lives that fail to achieve the fullness of human being. The earliest archaic philosophers—whose work appears at roughly the same time as the flowering of lyric poetry—similarly steer their readers towards lives worth living. What these poets and philosophers share is a profound sense of wonder, wonder stirred by the beauty and terror of the natural world and by the wisdom and folly of gods and mortals.  </a:t>
            </a:r>
          </a:p>
          <a:p>
            <a:pPr marL="0" indent="0">
              <a:buNone/>
            </a:pPr>
            <a:r>
              <a:rPr lang="en-US" dirty="0">
                <a:ea typeface="Verdana" panose="020B0604030504040204" pitchFamily="34" charset="0"/>
                <a:cs typeface="Verdana" panose="020B0604030504040204" pitchFamily="34" charset="0"/>
              </a:rPr>
              <a:t> </a:t>
            </a:r>
          </a:p>
          <a:p>
            <a:pPr marL="0" indent="0">
              <a:buNone/>
            </a:pPr>
            <a:r>
              <a:rPr lang="en-US" dirty="0">
                <a:ea typeface="Verdana" panose="020B0604030504040204" pitchFamily="34" charset="0"/>
                <a:cs typeface="Verdana" panose="020B0604030504040204" pitchFamily="34" charset="0"/>
              </a:rPr>
              <a:t>The course, </a:t>
            </a:r>
            <a:r>
              <a:rPr lang="en-US" b="1" dirty="0">
                <a:ea typeface="Verdana" panose="020B0604030504040204" pitchFamily="34" charset="0"/>
                <a:cs typeface="Verdana" panose="020B0604030504040204" pitchFamily="34" charset="0"/>
              </a:rPr>
              <a:t>The Art of Living:  Greek Poetry and Philosophy,</a:t>
            </a:r>
            <a:r>
              <a:rPr lang="en-US" dirty="0">
                <a:ea typeface="Verdana" panose="020B0604030504040204" pitchFamily="34" charset="0"/>
                <a:cs typeface="Verdana" panose="020B0604030504040204" pitchFamily="34" charset="0"/>
              </a:rPr>
              <a:t> explored what the Greeks still can teach us about the life fully </a:t>
            </a:r>
            <a:r>
              <a:rPr lang="en-US" i="1" dirty="0">
                <a:ea typeface="Verdana" panose="020B0604030504040204" pitchFamily="34" charset="0"/>
                <a:cs typeface="Verdana" panose="020B0604030504040204" pitchFamily="34" charset="0"/>
              </a:rPr>
              <a:t>lived. </a:t>
            </a:r>
            <a:r>
              <a:rPr lang="en-US" dirty="0">
                <a:ea typeface="Verdana" panose="020B0604030504040204" pitchFamily="34" charset="0"/>
                <a:cs typeface="Verdana" panose="020B0604030504040204" pitchFamily="34" charset="0"/>
              </a:rPr>
              <a:t>The course pursued this theme both through study of a series of texts—poetry and prose—from Homer to the 21</a:t>
            </a:r>
            <a:r>
              <a:rPr lang="en-US" baseline="30000" dirty="0">
                <a:ea typeface="Verdana" panose="020B0604030504040204" pitchFamily="34" charset="0"/>
                <a:cs typeface="Verdana" panose="020B0604030504040204" pitchFamily="34" charset="0"/>
              </a:rPr>
              <a:t>st</a:t>
            </a:r>
            <a:r>
              <a:rPr lang="en-US" dirty="0">
                <a:ea typeface="Verdana" panose="020B0604030504040204" pitchFamily="34" charset="0"/>
                <a:cs typeface="Verdana" panose="020B0604030504040204" pitchFamily="34" charset="0"/>
              </a:rPr>
              <a:t> century and through living in a series of locations centrally important to the literary and philosophical history of Greece, including Athens, Crete, the </a:t>
            </a:r>
            <a:r>
              <a:rPr lang="en-US" dirty="0" err="1">
                <a:ea typeface="Verdana" panose="020B0604030504040204" pitchFamily="34" charset="0"/>
                <a:cs typeface="Verdana" panose="020B0604030504040204" pitchFamily="34" charset="0"/>
              </a:rPr>
              <a:t>Peloponnesos</a:t>
            </a:r>
            <a:r>
              <a:rPr lang="en-US" dirty="0">
                <a:ea typeface="Verdana" panose="020B0604030504040204" pitchFamily="34" charset="0"/>
                <a:cs typeface="Verdana" panose="020B0604030504040204" pitchFamily="34" charset="0"/>
              </a:rPr>
              <a:t>, and Lesbos. Greek philosophy and poetry came to life for our students in unique ways when they found themselves living with the sea, the mountains, and the light that have profoundly shaped the Greek experience for millennia.</a:t>
            </a:r>
          </a:p>
          <a:p>
            <a:pPr marL="0" indent="0">
              <a:buNone/>
            </a:pPr>
            <a:endParaRPr lang="en-US" dirty="0"/>
          </a:p>
          <a:p>
            <a:pPr marL="0" indent="0">
              <a:buNone/>
            </a:pPr>
            <a:r>
              <a:rPr lang="en-US" dirty="0"/>
              <a:t>Offered in the spring of 2008, 2010, 2013, and 2016.</a:t>
            </a:r>
          </a:p>
        </p:txBody>
      </p:sp>
      <p:pic>
        <p:nvPicPr>
          <p:cNvPr id="5" name="Picture 4" descr="A person wearing glasses&#10;&#10;Description automatically generated with low confidence">
            <a:extLst>
              <a:ext uri="{FF2B5EF4-FFF2-40B4-BE49-F238E27FC236}">
                <a16:creationId xmlns:a16="http://schemas.microsoft.com/office/drawing/2014/main" id="{E66CF583-90AE-B24D-867D-4EB98FE04112}"/>
              </a:ext>
            </a:extLst>
          </p:cNvPr>
          <p:cNvPicPr>
            <a:picLocks noChangeAspect="1"/>
          </p:cNvPicPr>
          <p:nvPr/>
        </p:nvPicPr>
        <p:blipFill>
          <a:blip r:embed="rId2"/>
          <a:stretch>
            <a:fillRect/>
          </a:stretch>
        </p:blipFill>
        <p:spPr>
          <a:xfrm>
            <a:off x="496136" y="359822"/>
            <a:ext cx="1587500" cy="1587500"/>
          </a:xfrm>
          <a:prstGeom prst="rect">
            <a:avLst/>
          </a:prstGeom>
        </p:spPr>
      </p:pic>
      <p:pic>
        <p:nvPicPr>
          <p:cNvPr id="7" name="Picture 6" descr="A person wearing glasses&#10;&#10;Description automatically generated with medium confidence">
            <a:extLst>
              <a:ext uri="{FF2B5EF4-FFF2-40B4-BE49-F238E27FC236}">
                <a16:creationId xmlns:a16="http://schemas.microsoft.com/office/drawing/2014/main" id="{75E5D61D-AE53-5643-A51E-3788FA5A58CF}"/>
              </a:ext>
            </a:extLst>
          </p:cNvPr>
          <p:cNvPicPr>
            <a:picLocks noChangeAspect="1"/>
          </p:cNvPicPr>
          <p:nvPr/>
        </p:nvPicPr>
        <p:blipFill>
          <a:blip r:embed="rId3"/>
          <a:stretch>
            <a:fillRect/>
          </a:stretch>
        </p:blipFill>
        <p:spPr>
          <a:xfrm>
            <a:off x="406796" y="4692751"/>
            <a:ext cx="1591056" cy="1357296"/>
          </a:xfrm>
          <a:prstGeom prst="rect">
            <a:avLst/>
          </a:prstGeom>
        </p:spPr>
      </p:pic>
    </p:spTree>
    <p:extLst>
      <p:ext uri="{BB962C8B-B14F-4D97-AF65-F5344CB8AC3E}">
        <p14:creationId xmlns:p14="http://schemas.microsoft.com/office/powerpoint/2010/main" val="28113773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634-A78B-1447-9550-7DC87FBB207B}"/>
              </a:ext>
            </a:extLst>
          </p:cNvPr>
          <p:cNvSpPr>
            <a:spLocks noGrp="1"/>
          </p:cNvSpPr>
          <p:nvPr>
            <p:ph type="title"/>
          </p:nvPr>
        </p:nvSpPr>
        <p:spPr>
          <a:xfrm>
            <a:off x="7464614" y="1783958"/>
            <a:ext cx="4087306" cy="3738067"/>
          </a:xfrm>
          <a:noFill/>
        </p:spPr>
        <p:txBody>
          <a:bodyPr vert="horz" lIns="91440" tIns="45720" rIns="91440" bIns="45720" rtlCol="0" anchor="b">
            <a:normAutofit fontScale="90000"/>
          </a:bodyPr>
          <a:lstStyle/>
          <a:p>
            <a:br>
              <a:rPr lang="en-US" sz="3800" dirty="0"/>
            </a:br>
            <a:br>
              <a:rPr lang="en-US" sz="3800" dirty="0"/>
            </a:br>
            <a:br>
              <a:rPr lang="en-US" sz="3800" dirty="0"/>
            </a:br>
            <a:br>
              <a:rPr lang="en-US" sz="3800" dirty="0"/>
            </a:br>
            <a:br>
              <a:rPr lang="en-US" sz="3800" dirty="0"/>
            </a:br>
            <a:r>
              <a:rPr lang="en-US" sz="4000" dirty="0"/>
              <a:t>East Asian Philosophical &amp; Spiritual Traditions in Japan</a:t>
            </a:r>
            <a:br>
              <a:rPr lang="en-US" sz="3800" dirty="0"/>
            </a:br>
            <a:br>
              <a:rPr lang="en-US" sz="3800" dirty="0"/>
            </a:br>
            <a:br>
              <a:rPr lang="en-US" sz="3800" dirty="0"/>
            </a:br>
            <a:r>
              <a:rPr lang="en-US" sz="2000" i="1" dirty="0"/>
              <a:t>Professors Marion Hourdequin (Philosophy) and David Gardner (Religion)</a:t>
            </a:r>
            <a:br>
              <a:rPr lang="en-US" sz="2000" dirty="0"/>
            </a:br>
            <a:br>
              <a:rPr lang="en-US" sz="2000" dirty="0"/>
            </a:br>
            <a:r>
              <a:rPr lang="en-US" sz="2000" i="1" dirty="0"/>
              <a:t>Taught at International Christian University, Tokyo</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statue of a person&#10;&#10;Description automatically generated with medium confidence">
            <a:extLst>
              <a:ext uri="{FF2B5EF4-FFF2-40B4-BE49-F238E27FC236}">
                <a16:creationId xmlns:a16="http://schemas.microsoft.com/office/drawing/2014/main" id="{109E36E5-AC59-DE40-91C3-D4B695377AF2}"/>
              </a:ext>
            </a:extLst>
          </p:cNvPr>
          <p:cNvPicPr>
            <a:picLocks noGrp="1" noChangeAspect="1"/>
          </p:cNvPicPr>
          <p:nvPr>
            <p:ph idx="1"/>
          </p:nvPr>
        </p:nvPicPr>
        <p:blipFill rotWithShape="1">
          <a:blip r:embed="rId3"/>
          <a:srcRect l="22866" r="194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TextBox 6">
            <a:extLst>
              <a:ext uri="{FF2B5EF4-FFF2-40B4-BE49-F238E27FC236}">
                <a16:creationId xmlns:a16="http://schemas.microsoft.com/office/drawing/2014/main" id="{377A767F-D428-5348-83FA-C256B84B7738}"/>
              </a:ext>
            </a:extLst>
          </p:cNvPr>
          <p:cNvSpPr txBox="1"/>
          <p:nvPr/>
        </p:nvSpPr>
        <p:spPr>
          <a:xfrm>
            <a:off x="93444" y="6557818"/>
            <a:ext cx="3500582" cy="230832"/>
          </a:xfrm>
          <a:prstGeom prst="rect">
            <a:avLst/>
          </a:prstGeom>
          <a:noFill/>
        </p:spPr>
        <p:txBody>
          <a:bodyPr wrap="square" rtlCol="0">
            <a:spAutoFit/>
          </a:bodyPr>
          <a:lstStyle/>
          <a:p>
            <a:r>
              <a:rPr lang="en-US" sz="900" dirty="0"/>
              <a:t>Giant Buddha (</a:t>
            </a:r>
            <a:r>
              <a:rPr lang="en-US" sz="900" dirty="0" err="1"/>
              <a:t>Daibutsu</a:t>
            </a:r>
            <a:r>
              <a:rPr lang="en-US" sz="900" dirty="0"/>
              <a:t>) at Kamakura</a:t>
            </a:r>
          </a:p>
        </p:txBody>
      </p:sp>
    </p:spTree>
    <p:extLst>
      <p:ext uri="{BB962C8B-B14F-4D97-AF65-F5344CB8AC3E}">
        <p14:creationId xmlns:p14="http://schemas.microsoft.com/office/powerpoint/2010/main" val="1649728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493300-8C6E-B044-959D-61D1C6241ACC}"/>
              </a:ext>
            </a:extLst>
          </p:cNvPr>
          <p:cNvSpPr>
            <a:spLocks noGrp="1"/>
          </p:cNvSpPr>
          <p:nvPr>
            <p:ph idx="1"/>
          </p:nvPr>
        </p:nvSpPr>
        <p:spPr>
          <a:xfrm>
            <a:off x="6504667" y="374394"/>
            <a:ext cx="5419471" cy="6286201"/>
          </a:xfrm>
        </p:spPr>
        <p:txBody>
          <a:bodyPr anchor="ctr">
            <a:normAutofit fontScale="62500" lnSpcReduction="20000"/>
          </a:bodyPr>
          <a:lstStyle/>
          <a:p>
            <a:pPr marL="0" indent="0">
              <a:buNone/>
            </a:pPr>
            <a:endParaRPr lang="en-US" sz="1800" dirty="0">
              <a:solidFill>
                <a:schemeClr val="bg1">
                  <a:alpha val="80000"/>
                </a:schemeClr>
              </a:solidFill>
            </a:endParaRPr>
          </a:p>
          <a:p>
            <a:pPr marL="0" indent="0">
              <a:buNone/>
            </a:pPr>
            <a:endParaRPr lang="en-US" sz="1800" dirty="0">
              <a:solidFill>
                <a:schemeClr val="bg1">
                  <a:alpha val="80000"/>
                </a:schemeClr>
              </a:solidFill>
            </a:endParaRPr>
          </a:p>
          <a:p>
            <a:pPr marL="0" indent="0">
              <a:buNone/>
            </a:pPr>
            <a:endParaRPr lang="en-US" sz="1800" dirty="0">
              <a:solidFill>
                <a:schemeClr val="bg1">
                  <a:alpha val="80000"/>
                </a:schemeClr>
              </a:solidFill>
            </a:endParaRPr>
          </a:p>
          <a:p>
            <a:pPr marL="0" indent="0">
              <a:buNone/>
            </a:pPr>
            <a:r>
              <a:rPr lang="en-US" sz="2900" dirty="0">
                <a:solidFill>
                  <a:schemeClr val="bg1">
                    <a:alpha val="80000"/>
                  </a:schemeClr>
                </a:solidFill>
              </a:rPr>
              <a:t>Buddha, Nature, Dao was offered as part of CC's Semester in Japan program in 2017.  The course explored key religious, philosophical, and spiritual traditions in East Asian history (Confucianism, Daoism, Shinto, and Buddhism), focusing on relations between human and non-human worlds. Drawing on both historical and contemporary texts, the course considered ways in which East Asian religious and philosophical traditions have been interpreted and adapted to inform contemporary conceptions of humans and nature.</a:t>
            </a:r>
          </a:p>
          <a:p>
            <a:pPr marL="0" indent="0">
              <a:buNone/>
            </a:pPr>
            <a:endParaRPr lang="en-US" sz="2900" dirty="0">
              <a:solidFill>
                <a:schemeClr val="bg1">
                  <a:alpha val="80000"/>
                </a:schemeClr>
              </a:solidFill>
            </a:endParaRPr>
          </a:p>
          <a:p>
            <a:pPr marL="0" indent="0">
              <a:buNone/>
            </a:pPr>
            <a:r>
              <a:rPr lang="en-US" sz="2900" dirty="0">
                <a:solidFill>
                  <a:schemeClr val="bg1">
                    <a:alpha val="80000"/>
                  </a:schemeClr>
                </a:solidFill>
              </a:rPr>
              <a:t>Because the course was taught at a Japanese university -- International Christian University (ICU) -- the class included a mix of Colorado College and ICU students, providing valuable opportunities for intercultural dialogue.  Field trips to Buddhist temples, the Great Buddha at Kamakura, and Shinto shrines -- as well as a Kabuki theater performance, boat trip in Tokyo Bay, and Tokyo Giants professional baseball game -- complemented the classroom learning experiences.</a:t>
            </a:r>
          </a:p>
          <a:p>
            <a:pPr marL="0" indent="0">
              <a:buNone/>
            </a:pPr>
            <a:endParaRPr lang="en-US" sz="2900" dirty="0">
              <a:solidFill>
                <a:schemeClr val="bg1">
                  <a:alpha val="80000"/>
                </a:schemeClr>
              </a:solidFill>
            </a:endParaRPr>
          </a:p>
          <a:p>
            <a:pPr marL="0" indent="0">
              <a:buNone/>
            </a:pPr>
            <a:r>
              <a:rPr lang="en-US" sz="2900" dirty="0">
                <a:solidFill>
                  <a:schemeClr val="bg1">
                    <a:alpha val="80000"/>
                  </a:schemeClr>
                </a:solidFill>
              </a:rPr>
              <a:t>In an earlier edition of CC's Semester in Japan program, Professor Hourdequin taught a Nature, Food, and Agriculture course, also at ICU. </a:t>
            </a:r>
          </a:p>
          <a:p>
            <a:pPr marL="0" indent="0">
              <a:buNone/>
            </a:pPr>
            <a:endParaRPr lang="en-US" sz="1400" dirty="0">
              <a:solidFill>
                <a:schemeClr val="bg1">
                  <a:alpha val="80000"/>
                </a:schemeClr>
              </a:solidFill>
            </a:endParaRPr>
          </a:p>
          <a:p>
            <a:pPr marL="0" indent="0">
              <a:buNone/>
            </a:pPr>
            <a:endParaRPr lang="en-US" sz="1400" dirty="0">
              <a:solidFill>
                <a:schemeClr val="bg1">
                  <a:alpha val="80000"/>
                </a:schemeClr>
              </a:solidFill>
            </a:endParaRPr>
          </a:p>
          <a:p>
            <a:pPr marL="0" indent="0">
              <a:buNone/>
            </a:pPr>
            <a:endParaRPr lang="en-US" sz="1400" dirty="0">
              <a:solidFill>
                <a:schemeClr val="bg1">
                  <a:alpha val="80000"/>
                </a:schemeClr>
              </a:solidFill>
            </a:endParaRPr>
          </a:p>
        </p:txBody>
      </p:sp>
      <p:pic>
        <p:nvPicPr>
          <p:cNvPr id="11" name="Picture 10" descr="A person with long hair smiling&#10;&#10;Description automatically generated with medium confidence">
            <a:extLst>
              <a:ext uri="{FF2B5EF4-FFF2-40B4-BE49-F238E27FC236}">
                <a16:creationId xmlns:a16="http://schemas.microsoft.com/office/drawing/2014/main" id="{B997C8C8-DF40-2B4B-BED2-B0AC7F91A2F7}"/>
              </a:ext>
            </a:extLst>
          </p:cNvPr>
          <p:cNvPicPr>
            <a:picLocks noChangeAspect="1"/>
          </p:cNvPicPr>
          <p:nvPr/>
        </p:nvPicPr>
        <p:blipFill>
          <a:blip r:embed="rId3"/>
          <a:stretch>
            <a:fillRect/>
          </a:stretch>
        </p:blipFill>
        <p:spPr>
          <a:xfrm>
            <a:off x="336093" y="252657"/>
            <a:ext cx="1574800" cy="1663700"/>
          </a:xfrm>
          <a:prstGeom prst="rect">
            <a:avLst/>
          </a:prstGeom>
          <a:scene3d>
            <a:camera prst="orthographicFront"/>
            <a:lightRig rig="morning" dir="t"/>
          </a:scene3d>
        </p:spPr>
      </p:pic>
      <p:pic>
        <p:nvPicPr>
          <p:cNvPr id="7" name="Picture 6" descr="A person smiling for the camera&#10;&#10;Description automatically generated with low confidence">
            <a:extLst>
              <a:ext uri="{FF2B5EF4-FFF2-40B4-BE49-F238E27FC236}">
                <a16:creationId xmlns:a16="http://schemas.microsoft.com/office/drawing/2014/main" id="{BDAE7DEA-A976-D147-80C4-8EA53F446FE2}"/>
              </a:ext>
            </a:extLst>
          </p:cNvPr>
          <p:cNvPicPr>
            <a:picLocks noChangeAspect="1"/>
          </p:cNvPicPr>
          <p:nvPr/>
        </p:nvPicPr>
        <p:blipFill rotWithShape="1">
          <a:blip r:embed="rId4"/>
          <a:srcRect b="1759"/>
          <a:stretch/>
        </p:blipFill>
        <p:spPr>
          <a:xfrm>
            <a:off x="422866" y="4843045"/>
            <a:ext cx="1572768" cy="1817550"/>
          </a:xfrm>
          <a:prstGeom prst="rect">
            <a:avLst/>
          </a:prstGeom>
          <a:effectLst/>
          <a:scene3d>
            <a:camera prst="orthographicFront"/>
            <a:lightRig rig="morning" dir="t"/>
          </a:scene3d>
        </p:spPr>
      </p:pic>
      <p:sp>
        <p:nvSpPr>
          <p:cNvPr id="19" name="Oval 18">
            <a:extLst>
              <a:ext uri="{FF2B5EF4-FFF2-40B4-BE49-F238E27FC236}">
                <a16:creationId xmlns:a16="http://schemas.microsoft.com/office/drawing/2014/main" id="{D31E9CB8-3A63-7540-B543-544F49D3DD3E}"/>
              </a:ext>
            </a:extLst>
          </p:cNvPr>
          <p:cNvSpPr/>
          <p:nvPr/>
        </p:nvSpPr>
        <p:spPr>
          <a:xfrm>
            <a:off x="1640406" y="1084507"/>
            <a:ext cx="4692828" cy="4524912"/>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74958A-1D09-614C-AA9F-5E47D0C34545}"/>
              </a:ext>
            </a:extLst>
          </p:cNvPr>
          <p:cNvSpPr>
            <a:spLocks noGrp="1"/>
          </p:cNvSpPr>
          <p:nvPr>
            <p:ph type="title"/>
          </p:nvPr>
        </p:nvSpPr>
        <p:spPr>
          <a:xfrm>
            <a:off x="2246986" y="1116603"/>
            <a:ext cx="3651101" cy="4270963"/>
          </a:xfrm>
        </p:spPr>
        <p:txBody>
          <a:bodyPr anchor="ctr">
            <a:normAutofit/>
          </a:bodyPr>
          <a:lstStyle/>
          <a:p>
            <a:pPr algn="ctr"/>
            <a:r>
              <a:rPr lang="en-US" sz="5600" dirty="0"/>
              <a:t>PA250: Buddha, Nature, Dao </a:t>
            </a:r>
          </a:p>
        </p:txBody>
      </p:sp>
    </p:spTree>
    <p:extLst>
      <p:ext uri="{BB962C8B-B14F-4D97-AF65-F5344CB8AC3E}">
        <p14:creationId xmlns:p14="http://schemas.microsoft.com/office/powerpoint/2010/main" val="3956936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72CE3-5F50-7B48-B17F-45165C87BE88}"/>
              </a:ext>
            </a:extLst>
          </p:cNvPr>
          <p:cNvSpPr>
            <a:spLocks noGrp="1"/>
          </p:cNvSpPr>
          <p:nvPr>
            <p:ph type="title"/>
          </p:nvPr>
        </p:nvSpPr>
        <p:spPr>
          <a:xfrm>
            <a:off x="640080" y="325369"/>
            <a:ext cx="4368602" cy="1956841"/>
          </a:xfrm>
        </p:spPr>
        <p:txBody>
          <a:bodyPr anchor="b">
            <a:normAutofit/>
          </a:bodyPr>
          <a:lstStyle/>
          <a:p>
            <a:r>
              <a:rPr lang="en-US" sz="1800" dirty="0">
                <a:solidFill>
                  <a:schemeClr val="bg1"/>
                </a:solidFill>
              </a:rPr>
              <a:t>Students and faculty harvesting onions on a 2015 field trip for the nature, food, and agriculture course (part of a day trip where we collaborated with a local community farm and participated in a rice planting there).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1CC8F07-25BD-CB43-B0E0-5E0485165EF7}"/>
              </a:ext>
            </a:extLst>
          </p:cNvPr>
          <p:cNvPicPr>
            <a:picLocks noChangeAspect="1"/>
          </p:cNvPicPr>
          <p:nvPr/>
        </p:nvPicPr>
        <p:blipFill rotWithShape="1">
          <a:blip r:embed="rId3"/>
          <a:srcRect l="11974" r="12799"/>
          <a:stretch/>
        </p:blipFill>
        <p:spPr>
          <a:xfrm>
            <a:off x="5310177"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9558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0789B0-7E14-401F-9A08-472FDB2B8EE4}"/>
              </a:ext>
            </a:extLst>
          </p:cNvPr>
          <p:cNvPicPr>
            <a:picLocks noChangeAspect="1"/>
          </p:cNvPicPr>
          <p:nvPr/>
        </p:nvPicPr>
        <p:blipFill>
          <a:blip r:embed="rId2"/>
          <a:srcRect l="5185" r="51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E393DB-5E92-B249-8997-71BCDFBCD89B}"/>
              </a:ext>
            </a:extLst>
          </p:cNvPr>
          <p:cNvSpPr>
            <a:spLocks noGrp="1"/>
          </p:cNvSpPr>
          <p:nvPr>
            <p:ph type="title"/>
          </p:nvPr>
        </p:nvSpPr>
        <p:spPr>
          <a:xfrm>
            <a:off x="1097280" y="325550"/>
            <a:ext cx="10058400" cy="504419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Philosophy Courses at the </a:t>
            </a:r>
            <a:br>
              <a:rPr lang="en-US" sz="5200" dirty="0">
                <a:solidFill>
                  <a:srgbClr val="FFFFFF"/>
                </a:solidFill>
              </a:rPr>
            </a:br>
            <a:r>
              <a:rPr lang="en-US" sz="5200" dirty="0">
                <a:solidFill>
                  <a:srgbClr val="FFFFFF"/>
                </a:solidFill>
              </a:rPr>
              <a:t>Baca Grande Campus</a:t>
            </a:r>
          </a:p>
        </p:txBody>
      </p:sp>
    </p:spTree>
    <p:extLst>
      <p:ext uri="{BB962C8B-B14F-4D97-AF65-F5344CB8AC3E}">
        <p14:creationId xmlns:p14="http://schemas.microsoft.com/office/powerpoint/2010/main" val="1805024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with arrows pointing in different directions&#10;&#10;Description automatically generated with low confidence">
            <a:extLst>
              <a:ext uri="{FF2B5EF4-FFF2-40B4-BE49-F238E27FC236}">
                <a16:creationId xmlns:a16="http://schemas.microsoft.com/office/drawing/2014/main" id="{B1A2F387-8F0C-D94C-89E0-3D699488F638}"/>
              </a:ext>
            </a:extLst>
          </p:cNvPr>
          <p:cNvPicPr>
            <a:picLocks noChangeAspect="1"/>
          </p:cNvPicPr>
          <p:nvPr/>
        </p:nvPicPr>
        <p:blipFill>
          <a:blip r:embed="rId3"/>
          <a:stretch>
            <a:fillRect/>
          </a:stretch>
        </p:blipFill>
        <p:spPr>
          <a:xfrm>
            <a:off x="6979920" y="0"/>
            <a:ext cx="5212080" cy="2526411"/>
          </a:xfrm>
          <a:prstGeom prst="rect">
            <a:avLst/>
          </a:prstGeom>
        </p:spPr>
      </p:pic>
      <p:pic>
        <p:nvPicPr>
          <p:cNvPr id="3" name="Picture 2" descr="A group of people sitting in a room with laptops&#10;&#10;Description automatically generated with medium confidence">
            <a:extLst>
              <a:ext uri="{FF2B5EF4-FFF2-40B4-BE49-F238E27FC236}">
                <a16:creationId xmlns:a16="http://schemas.microsoft.com/office/drawing/2014/main" id="{AF9F0279-A430-D249-9580-5D0510D59632}"/>
              </a:ext>
            </a:extLst>
          </p:cNvPr>
          <p:cNvPicPr>
            <a:picLocks noChangeAspect="1"/>
          </p:cNvPicPr>
          <p:nvPr/>
        </p:nvPicPr>
        <p:blipFill>
          <a:blip r:embed="rId4"/>
          <a:stretch>
            <a:fillRect/>
          </a:stretch>
        </p:blipFill>
        <p:spPr>
          <a:xfrm>
            <a:off x="-2307220" y="0"/>
            <a:ext cx="9663363" cy="5577840"/>
          </a:xfrm>
          <a:prstGeom prst="rect">
            <a:avLst/>
          </a:prstGeom>
        </p:spPr>
      </p:pic>
      <p:pic>
        <p:nvPicPr>
          <p:cNvPr id="7" name="Picture 6" descr="A landscape with trees and mountains in the back&#10;&#10;Description automatically generated with low confidence">
            <a:extLst>
              <a:ext uri="{FF2B5EF4-FFF2-40B4-BE49-F238E27FC236}">
                <a16:creationId xmlns:a16="http://schemas.microsoft.com/office/drawing/2014/main" id="{D0203D08-D092-9B43-8A97-DF1522BA4C60}"/>
              </a:ext>
            </a:extLst>
          </p:cNvPr>
          <p:cNvPicPr>
            <a:picLocks noChangeAspect="1"/>
          </p:cNvPicPr>
          <p:nvPr/>
        </p:nvPicPr>
        <p:blipFill>
          <a:blip r:embed="rId5"/>
          <a:stretch>
            <a:fillRect/>
          </a:stretch>
        </p:blipFill>
        <p:spPr>
          <a:xfrm>
            <a:off x="7356143" y="2468880"/>
            <a:ext cx="7729381" cy="3108960"/>
          </a:xfrm>
          <a:prstGeom prst="rect">
            <a:avLst/>
          </a:prstGeom>
        </p:spPr>
      </p:pic>
      <p:sp>
        <p:nvSpPr>
          <p:cNvPr id="9" name="TextBox 8">
            <a:extLst>
              <a:ext uri="{FF2B5EF4-FFF2-40B4-BE49-F238E27FC236}">
                <a16:creationId xmlns:a16="http://schemas.microsoft.com/office/drawing/2014/main" id="{D81B974E-D2F7-3A40-BC59-B29255CF4470}"/>
              </a:ext>
            </a:extLst>
          </p:cNvPr>
          <p:cNvSpPr txBox="1"/>
          <p:nvPr/>
        </p:nvSpPr>
        <p:spPr>
          <a:xfrm>
            <a:off x="0" y="5577841"/>
            <a:ext cx="12191999" cy="1077218"/>
          </a:xfrm>
          <a:prstGeom prst="rect">
            <a:avLst/>
          </a:prstGeom>
          <a:noFill/>
        </p:spPr>
        <p:txBody>
          <a:bodyPr wrap="square">
            <a:spAutoFit/>
          </a:bodyPr>
          <a:lstStyle/>
          <a:p>
            <a:pPr marL="0" indent="0">
              <a:buNone/>
            </a:pPr>
            <a:r>
              <a:rPr lang="en-US" sz="1600" dirty="0"/>
              <a:t>Withdrawing to the beautiful Baca campus in the San Luis Valley allows classes to reflect on ideas and challenges without the distractions of everyday modern life, while building ties of sympathy and understanding.  </a:t>
            </a:r>
          </a:p>
          <a:p>
            <a:pPr marL="0" indent="0">
              <a:buNone/>
            </a:pPr>
            <a:endParaRPr lang="en-US" sz="1600" dirty="0"/>
          </a:p>
          <a:p>
            <a:pPr marL="0" indent="0">
              <a:buNone/>
            </a:pPr>
            <a:r>
              <a:rPr lang="en-US" sz="1600" dirty="0"/>
              <a:t>Next Baca offering: PH244 - Classical Social &amp; Political Philosophy, Professor Dennis McEnnerney, block 7, 2022.</a:t>
            </a:r>
          </a:p>
        </p:txBody>
      </p:sp>
    </p:spTree>
    <p:extLst>
      <p:ext uri="{BB962C8B-B14F-4D97-AF65-F5344CB8AC3E}">
        <p14:creationId xmlns:p14="http://schemas.microsoft.com/office/powerpoint/2010/main" val="662409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5061-9A9F-704D-AAFC-A76F75C46A3E}"/>
              </a:ext>
            </a:extLst>
          </p:cNvPr>
          <p:cNvSpPr>
            <a:spLocks noGrp="1"/>
          </p:cNvSpPr>
          <p:nvPr>
            <p:ph type="title"/>
          </p:nvPr>
        </p:nvSpPr>
        <p:spPr>
          <a:xfrm>
            <a:off x="1653363" y="365760"/>
            <a:ext cx="9367203" cy="1188720"/>
          </a:xfrm>
        </p:spPr>
        <p:txBody>
          <a:bodyPr>
            <a:normAutofit/>
          </a:bodyPr>
          <a:lstStyle/>
          <a:p>
            <a:r>
              <a:rPr lang="en-US" dirty="0"/>
              <a:t>Philosophy on the move</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42B071B-B2FA-EB4E-B04B-C2F3BA73D65E}"/>
              </a:ext>
            </a:extLst>
          </p:cNvPr>
          <p:cNvSpPr>
            <a:spLocks noGrp="1"/>
          </p:cNvSpPr>
          <p:nvPr>
            <p:ph idx="1"/>
          </p:nvPr>
        </p:nvSpPr>
        <p:spPr>
          <a:xfrm>
            <a:off x="1653363" y="2176272"/>
            <a:ext cx="9367204" cy="4041648"/>
          </a:xfrm>
        </p:spPr>
        <p:txBody>
          <a:bodyPr anchor="t">
            <a:normAutofit/>
          </a:bodyPr>
          <a:lstStyle/>
          <a:p>
            <a:pPr marL="0" indent="0">
              <a:buNone/>
            </a:pPr>
            <a:r>
              <a:rPr lang="en-US" sz="2400" dirty="0"/>
              <a:t>Most modern philosophers have studied and reflected on the basic questions of life in seminar rooms and office chairs. But philosophy began in the streets, with Socrates questioning his peers. The dramatic philosophies of life – whether of the Buddha, medieval monks, Thoreau, indigenous environmentalists, Marx, utilitarians, or others – arose in and engaging with everyday life.  Philosophy at Colorado College seeks to reach out from and to bring existence into our seminars, which sometimes means traveling away from our comfortable Colorado Springs campus. </a:t>
            </a:r>
          </a:p>
          <a:p>
            <a:pPr marL="0" indent="0">
              <a:buNone/>
            </a:pPr>
            <a:r>
              <a:rPr lang="en-US" sz="2400" dirty="0"/>
              <a:t>What follows are some of experiences we engage in with students, past, present, and future.</a:t>
            </a:r>
          </a:p>
        </p:txBody>
      </p:sp>
    </p:spTree>
    <p:extLst>
      <p:ext uri="{BB962C8B-B14F-4D97-AF65-F5344CB8AC3E}">
        <p14:creationId xmlns:p14="http://schemas.microsoft.com/office/powerpoint/2010/main" val="3262578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43031-CC78-4074-BD74-F591F9C37081}"/>
              </a:ext>
            </a:extLst>
          </p:cNvPr>
          <p:cNvPicPr>
            <a:picLocks noChangeAspect="1"/>
          </p:cNvPicPr>
          <p:nvPr/>
        </p:nvPicPr>
        <p:blipFill rotWithShape="1">
          <a:blip r:embed="rId2"/>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D820A25-85A6-3F42-A166-08D16A8F393E}"/>
              </a:ext>
            </a:extLst>
          </p:cNvPr>
          <p:cNvSpPr>
            <a:spLocks noGrp="1"/>
          </p:cNvSpPr>
          <p:nvPr>
            <p:ph type="title"/>
          </p:nvPr>
        </p:nvSpPr>
        <p:spPr>
          <a:xfrm>
            <a:off x="162046" y="115748"/>
            <a:ext cx="6620719" cy="2581154"/>
          </a:xfrm>
        </p:spPr>
        <p:txBody>
          <a:bodyPr vert="horz" lIns="0" tIns="0" rIns="0" bIns="0" rtlCol="0" anchor="t">
            <a:normAutofit/>
          </a:bodyPr>
          <a:lstStyle/>
          <a:p>
            <a:pPr>
              <a:lnSpc>
                <a:spcPct val="100000"/>
              </a:lnSpc>
            </a:pPr>
            <a:r>
              <a:rPr lang="en-US" sz="3600" dirty="0"/>
              <a:t>Psychoanalysis in Chicago</a:t>
            </a:r>
            <a:br>
              <a:rPr lang="en-US" sz="3600" dirty="0"/>
            </a:br>
            <a:br>
              <a:rPr lang="en-US" sz="1000" dirty="0"/>
            </a:br>
            <a:r>
              <a:rPr lang="en-US" sz="2000" i="1" dirty="0"/>
              <a:t>Professors John Riker &amp; Marcia Dobson</a:t>
            </a:r>
            <a:br>
              <a:rPr lang="en-US" sz="2000" i="1" dirty="0"/>
            </a:br>
            <a:r>
              <a:rPr lang="en-US" sz="2000" i="1" dirty="0"/>
              <a:t>Taught at the Chicago Psychoanalytic Institute</a:t>
            </a:r>
            <a:endParaRPr lang="en-US" sz="3600" i="1" dirty="0"/>
          </a:p>
        </p:txBody>
      </p:sp>
    </p:spTree>
    <p:extLst>
      <p:ext uri="{BB962C8B-B14F-4D97-AF65-F5344CB8AC3E}">
        <p14:creationId xmlns:p14="http://schemas.microsoft.com/office/powerpoint/2010/main" val="2694405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257D5-563C-E74A-B798-A5F7F1D487C1}"/>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PH263: Contemporary Psychoanalysis – Theory and Practice</a:t>
            </a:r>
          </a:p>
        </p:txBody>
      </p:sp>
      <p:sp>
        <p:nvSpPr>
          <p:cNvPr id="3" name="Content Placeholder 2">
            <a:extLst>
              <a:ext uri="{FF2B5EF4-FFF2-40B4-BE49-F238E27FC236}">
                <a16:creationId xmlns:a16="http://schemas.microsoft.com/office/drawing/2014/main" id="{0AD2CE16-AF09-9949-88E3-B214D7C23370}"/>
              </a:ext>
            </a:extLst>
          </p:cNvPr>
          <p:cNvSpPr>
            <a:spLocks noGrp="1"/>
          </p:cNvSpPr>
          <p:nvPr>
            <p:ph idx="1"/>
          </p:nvPr>
        </p:nvSpPr>
        <p:spPr>
          <a:xfrm>
            <a:off x="4803495" y="266218"/>
            <a:ext cx="6562112" cy="5929309"/>
          </a:xfrm>
        </p:spPr>
        <p:txBody>
          <a:bodyPr anchor="ctr">
            <a:normAutofit/>
          </a:bodyPr>
          <a:lstStyle/>
          <a:p>
            <a:pPr marL="0" indent="0">
              <a:buNone/>
            </a:pPr>
            <a:r>
              <a:rPr lang="en-US" sz="1700" dirty="0"/>
              <a:t>We believe that psychoanalysis, from Freud’s theory to that of contemporary self psychology and relational theory, offers human beings the most profound way of probing the human psyche in general and individual souls in particular that has ever been conceived.  To explore the ideas and transforming practices of psychoanalysis, we offer </a:t>
            </a:r>
            <a:r>
              <a:rPr lang="en-US" sz="1700" b="1" dirty="0"/>
              <a:t>PH 263: Contemporary Psychoanalysis Theory and Practice </a:t>
            </a:r>
            <a:r>
              <a:rPr lang="en-US" sz="1700" dirty="0"/>
              <a:t>at the Chicago Psychoanalytic Institute, located in downtown Chicago, next to the Art Institute, and surrounded by Chicago’s world-famous architecture.  In this course students will get an introduction to the work of Freud and Kohut and read the works of and meet with distinguished Chicago psychoanalysts, who will present new approaches to understanding psychoanalytic theory and therapeutic action.  Some will present case studies in which we see a psychoanalytic approach to the human soul at work.  We will also explore how psychoanalysis can be used in the interpretation of culture, especially art and theater.  </a:t>
            </a:r>
          </a:p>
          <a:p>
            <a:endParaRPr lang="en-US" sz="1700" dirty="0"/>
          </a:p>
          <a:p>
            <a:pPr marL="0" indent="0">
              <a:buNone/>
            </a:pPr>
            <a:r>
              <a:rPr lang="en-US" sz="1700" dirty="0"/>
              <a:t>Not only do students learn about psychoanalysis in this courses, but they get to live in the heart of downtown Chicago, one of the most vibrant, beautiful cities in the world.  Beaches, really cool restaurants, fabulous architecture and art, peoples from all over the globe, concerts, drama—it’s all there and within walking distance!</a:t>
            </a:r>
          </a:p>
          <a:p>
            <a:pPr marL="0" indent="0">
              <a:buNone/>
            </a:pPr>
            <a:r>
              <a:rPr lang="en-US" sz="1700" dirty="0"/>
              <a:t>Offered most years in the spring.</a:t>
            </a:r>
          </a:p>
        </p:txBody>
      </p:sp>
      <p:pic>
        <p:nvPicPr>
          <p:cNvPr id="7" name="Picture 6" descr="A person wearing glasses&#10;&#10;Description automatically generated with low confidence">
            <a:extLst>
              <a:ext uri="{FF2B5EF4-FFF2-40B4-BE49-F238E27FC236}">
                <a16:creationId xmlns:a16="http://schemas.microsoft.com/office/drawing/2014/main" id="{54B1D30F-04A5-6E4D-A48B-F3269E8F898D}"/>
              </a:ext>
            </a:extLst>
          </p:cNvPr>
          <p:cNvPicPr>
            <a:picLocks noChangeAspect="1"/>
          </p:cNvPicPr>
          <p:nvPr/>
        </p:nvPicPr>
        <p:blipFill>
          <a:blip r:embed="rId2"/>
          <a:stretch>
            <a:fillRect/>
          </a:stretch>
        </p:blipFill>
        <p:spPr>
          <a:xfrm>
            <a:off x="2478573" y="4744676"/>
            <a:ext cx="1422400" cy="1422400"/>
          </a:xfrm>
          <a:prstGeom prst="rect">
            <a:avLst/>
          </a:prstGeom>
        </p:spPr>
      </p:pic>
      <p:pic>
        <p:nvPicPr>
          <p:cNvPr id="11" name="Picture 10">
            <a:extLst>
              <a:ext uri="{FF2B5EF4-FFF2-40B4-BE49-F238E27FC236}">
                <a16:creationId xmlns:a16="http://schemas.microsoft.com/office/drawing/2014/main" id="{8BE5755D-F4C5-F44E-BCF1-F4B91E8908A8}"/>
              </a:ext>
            </a:extLst>
          </p:cNvPr>
          <p:cNvPicPr>
            <a:picLocks noChangeAspect="1"/>
          </p:cNvPicPr>
          <p:nvPr/>
        </p:nvPicPr>
        <p:blipFill>
          <a:blip r:embed="rId3"/>
          <a:stretch>
            <a:fillRect/>
          </a:stretch>
        </p:blipFill>
        <p:spPr>
          <a:xfrm>
            <a:off x="301665" y="4542133"/>
            <a:ext cx="1875244" cy="1737360"/>
          </a:xfrm>
          <a:prstGeom prst="rect">
            <a:avLst/>
          </a:prstGeom>
        </p:spPr>
      </p:pic>
    </p:spTree>
    <p:extLst>
      <p:ext uri="{BB962C8B-B14F-4D97-AF65-F5344CB8AC3E}">
        <p14:creationId xmlns:p14="http://schemas.microsoft.com/office/powerpoint/2010/main" val="558159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ABE329-6231-274F-8FDB-1C5957040797}"/>
              </a:ext>
            </a:extLst>
          </p:cNvPr>
          <p:cNvSpPr>
            <a:spLocks noGrp="1"/>
          </p:cNvSpPr>
          <p:nvPr>
            <p:ph type="title"/>
          </p:nvPr>
        </p:nvSpPr>
        <p:spPr>
          <a:xfrm>
            <a:off x="586478" y="1683756"/>
            <a:ext cx="3115265" cy="2396359"/>
          </a:xfrm>
        </p:spPr>
        <p:txBody>
          <a:bodyPr anchor="b">
            <a:normAutofit/>
          </a:bodyPr>
          <a:lstStyle/>
          <a:p>
            <a:pPr algn="r"/>
            <a:r>
              <a:rPr lang="en-US" sz="4000" b="1" i="1">
                <a:solidFill>
                  <a:srgbClr val="FFFFFF"/>
                </a:solidFill>
              </a:rPr>
              <a:t>Previous student comments: </a:t>
            </a:r>
            <a:br>
              <a:rPr lang="en-US" sz="4000">
                <a:solidFill>
                  <a:srgbClr val="FFFFFF"/>
                </a:solidFill>
              </a:rPr>
            </a:b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4D5B59AC-C602-4D94-8652-89909013EB11}"/>
              </a:ext>
            </a:extLst>
          </p:cNvPr>
          <p:cNvGraphicFramePr>
            <a:graphicFrameLocks noGrp="1"/>
          </p:cNvGraphicFramePr>
          <p:nvPr>
            <p:ph idx="1"/>
            <p:extLst>
              <p:ext uri="{D42A27DB-BD31-4B8C-83A1-F6EECF244321}">
                <p14:modId xmlns:p14="http://schemas.microsoft.com/office/powerpoint/2010/main" val="258949375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9819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rge building with many windows&#10;&#10;Description automatically generated with low confidence">
            <a:extLst>
              <a:ext uri="{FF2B5EF4-FFF2-40B4-BE49-F238E27FC236}">
                <a16:creationId xmlns:a16="http://schemas.microsoft.com/office/drawing/2014/main" id="{E5033211-F54B-5243-ABA4-6923866BCB58}"/>
              </a:ext>
            </a:extLst>
          </p:cNvPr>
          <p:cNvPicPr>
            <a:picLocks noGrp="1" noChangeAspect="1"/>
          </p:cNvPicPr>
          <p:nvPr>
            <p:ph idx="1"/>
          </p:nvPr>
        </p:nvPicPr>
        <p:blipFill rotWithShape="1">
          <a:blip r:embed="rId2"/>
          <a:srcRect t="7339" b="20081"/>
          <a:stretch/>
        </p:blipFill>
        <p:spPr>
          <a:xfrm>
            <a:off x="20" y="10"/>
            <a:ext cx="12191980" cy="6857990"/>
          </a:xfrm>
          <a:prstGeom prst="rect">
            <a:avLst/>
          </a:prstGeom>
        </p:spPr>
      </p:pic>
      <p:sp>
        <p:nvSpPr>
          <p:cNvPr id="23"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D8913-6EE6-FB49-8F5C-777D40EC5F08}"/>
              </a:ext>
            </a:extLst>
          </p:cNvPr>
          <p:cNvSpPr>
            <a:spLocks noGrp="1"/>
          </p:cNvSpPr>
          <p:nvPr>
            <p:ph type="title"/>
          </p:nvPr>
        </p:nvSpPr>
        <p:spPr>
          <a:xfrm>
            <a:off x="429768" y="4981575"/>
            <a:ext cx="4075558" cy="860426"/>
          </a:xfrm>
          <a:prstGeom prst="rect">
            <a:avLst/>
          </a:prstGeom>
          <a:noFill/>
          <a:ln w="174625" cap="sq" cmpd="thinThick">
            <a:noFill/>
            <a:miter lim="800000"/>
          </a:ln>
        </p:spPr>
        <p:txBody>
          <a:bodyPr vert="horz" lIns="91440" tIns="45720" rIns="91440" bIns="45720" rtlCol="0" anchor="ctr">
            <a:normAutofit fontScale="90000"/>
          </a:bodyPr>
          <a:lstStyle/>
          <a:p>
            <a:pPr algn="r"/>
            <a:r>
              <a:rPr lang="en-US" sz="3600" dirty="0">
                <a:solidFill>
                  <a:srgbClr val="FFFFFF"/>
                </a:solidFill>
              </a:rPr>
              <a:t>Pragmatism in Chicago</a:t>
            </a:r>
            <a:br>
              <a:rPr lang="en-US" sz="1700" dirty="0">
                <a:solidFill>
                  <a:srgbClr val="FFFFFF"/>
                </a:solidFill>
              </a:rPr>
            </a:br>
            <a:r>
              <a:rPr lang="en-US" sz="1400" i="1" dirty="0">
                <a:solidFill>
                  <a:srgbClr val="FFFFFF"/>
                </a:solidFill>
              </a:rPr>
              <a:t>Professor Dennis McEnnerney</a:t>
            </a:r>
            <a:br>
              <a:rPr lang="en-US" sz="1400" i="1" dirty="0">
                <a:solidFill>
                  <a:srgbClr val="FFFFFF"/>
                </a:solidFill>
              </a:rPr>
            </a:br>
            <a:r>
              <a:rPr lang="en-US" sz="1400" i="1" dirty="0">
                <a:solidFill>
                  <a:srgbClr val="FFFFFF"/>
                </a:solidFill>
              </a:rPr>
              <a:t>Taught at the Newberry Library</a:t>
            </a:r>
          </a:p>
        </p:txBody>
      </p:sp>
      <p:cxnSp>
        <p:nvCxnSpPr>
          <p:cNvPr id="25" name="Straight Connector 24">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ogo&#10;&#10;Description automatically generated">
            <a:extLst>
              <a:ext uri="{FF2B5EF4-FFF2-40B4-BE49-F238E27FC236}">
                <a16:creationId xmlns:a16="http://schemas.microsoft.com/office/drawing/2014/main" id="{0CB9B7A0-0773-2A43-9D80-99F884B50DF1}"/>
              </a:ext>
            </a:extLst>
          </p:cNvPr>
          <p:cNvPicPr>
            <a:picLocks noChangeAspect="1"/>
          </p:cNvPicPr>
          <p:nvPr/>
        </p:nvPicPr>
        <p:blipFill>
          <a:blip r:embed="rId3"/>
          <a:stretch>
            <a:fillRect/>
          </a:stretch>
        </p:blipFill>
        <p:spPr>
          <a:xfrm>
            <a:off x="8662717" y="1765788"/>
            <a:ext cx="3529263" cy="914400"/>
          </a:xfrm>
          <a:prstGeom prst="rect">
            <a:avLst/>
          </a:prstGeom>
        </p:spPr>
      </p:pic>
    </p:spTree>
    <p:extLst>
      <p:ext uri="{BB962C8B-B14F-4D97-AF65-F5344CB8AC3E}">
        <p14:creationId xmlns:p14="http://schemas.microsoft.com/office/powerpoint/2010/main" val="6176348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542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88E8-4357-9E4B-8AA4-84246B1A01A8}"/>
              </a:ext>
            </a:extLst>
          </p:cNvPr>
          <p:cNvSpPr>
            <a:spLocks noGrp="1"/>
          </p:cNvSpPr>
          <p:nvPr>
            <p:ph type="title"/>
          </p:nvPr>
        </p:nvSpPr>
        <p:spPr/>
        <p:txBody>
          <a:bodyPr/>
          <a:lstStyle/>
          <a:p>
            <a:endParaRPr lang="en-US" dirty="0"/>
          </a:p>
        </p:txBody>
      </p:sp>
      <p:pic>
        <p:nvPicPr>
          <p:cNvPr id="6" name="Content Placeholder 5" descr="A picture containing text, floor, table, indoor&#10;&#10;Description automatically generated">
            <a:extLst>
              <a:ext uri="{FF2B5EF4-FFF2-40B4-BE49-F238E27FC236}">
                <a16:creationId xmlns:a16="http://schemas.microsoft.com/office/drawing/2014/main" id="{493D68A7-8A00-B74F-AA71-26D8975C54C9}"/>
              </a:ext>
            </a:extLst>
          </p:cNvPr>
          <p:cNvPicPr>
            <a:picLocks noGrp="1" noChangeAspect="1"/>
          </p:cNvPicPr>
          <p:nvPr>
            <p:ph idx="1"/>
          </p:nvPr>
        </p:nvPicPr>
        <p:blipFill>
          <a:blip r:embed="rId2"/>
          <a:stretch>
            <a:fillRect/>
          </a:stretch>
        </p:blipFill>
        <p:spPr>
          <a:xfrm>
            <a:off x="931467" y="829395"/>
            <a:ext cx="4735291" cy="2651760"/>
          </a:xfrm>
        </p:spPr>
      </p:pic>
      <p:sp useBgFill="1">
        <p:nvSpPr>
          <p:cNvPr id="4" name="Text Placeholder 3">
            <a:extLst>
              <a:ext uri="{FF2B5EF4-FFF2-40B4-BE49-F238E27FC236}">
                <a16:creationId xmlns:a16="http://schemas.microsoft.com/office/drawing/2014/main" id="{34251666-E62B-4243-857E-18E211B06D1B}"/>
              </a:ext>
            </a:extLst>
          </p:cNvPr>
          <p:cNvSpPr>
            <a:spLocks noGrp="1"/>
          </p:cNvSpPr>
          <p:nvPr>
            <p:ph type="body" sz="half" idx="2"/>
          </p:nvPr>
        </p:nvSpPr>
        <p:spPr>
          <a:xfrm>
            <a:off x="839788" y="3671567"/>
            <a:ext cx="10508150" cy="3180572"/>
          </a:xfrm>
        </p:spPr>
        <p:txBody>
          <a:bodyPr>
            <a:normAutofit fontScale="25000" lnSpcReduction="20000"/>
          </a:bodyPr>
          <a:lstStyle/>
          <a:p>
            <a:endParaRPr lang="en-US" sz="800" dirty="0">
              <a:solidFill>
                <a:schemeClr val="bg1"/>
              </a:solidFill>
            </a:endParaRPr>
          </a:p>
          <a:p>
            <a:r>
              <a:rPr lang="en-US" sz="5600" dirty="0">
                <a:solidFill>
                  <a:schemeClr val="bg1"/>
                </a:solidFill>
              </a:rPr>
              <a:t>This course investigated influential early twentieth-century responses to the polarization of America by class, religion, ethnicity, race, and sex. Pragmatist philosophers challenged people to rethink the human mind, encouraging Americans to become confident about their abilities to respond to and manage change. Early progressive movements, meanwhile, organized cultural elites and common people, sometimes including poor urban ethnic minorities, claiming to constrain the power of corporations, reject prejudices, and democratize society and politics – though whether progressive politics was actually democratic or anti-democratic remains in dispute. Both developments drew women into leadership roles in areas that had traditionally been patriarchal and male-dominated, driving men and women alike to begin rethinking sex roles and gender identities, with the resulting women’s rights campaigns feeding back on the era’s re- conceptualization of the mind and social organization. Together these three interrelated movements helped transform the relatively closed Protestant, business-dominated, patriarchal order of the late nineteenth century, giving birth to an America that aspired to embrace diversity, social and political inclusion, and sexual equality.</a:t>
            </a:r>
          </a:p>
          <a:p>
            <a:endParaRPr lang="en-US" sz="4000" dirty="0">
              <a:solidFill>
                <a:schemeClr val="bg1"/>
              </a:solidFill>
            </a:endParaRPr>
          </a:p>
          <a:p>
            <a:r>
              <a:rPr lang="en-US" sz="5600" dirty="0">
                <a:solidFill>
                  <a:schemeClr val="bg1"/>
                </a:solidFill>
              </a:rPr>
              <a:t>After a brief introduction to these intellectual and historical movements, students used the rich holdings of the Newberry Library to develop research projects that assessed these movements, their interactions, and their legacies. Students lodged at the Canterbury Court Apartments in the Gold Coast neighborhood, just blocks from the Newberry Library. </a:t>
            </a:r>
          </a:p>
          <a:p>
            <a:endParaRPr lang="en-US" dirty="0"/>
          </a:p>
        </p:txBody>
      </p:sp>
      <p:pic>
        <p:nvPicPr>
          <p:cNvPr id="8" name="Picture 7" descr="A person smiling for the camera&#10;&#10;Description automatically generated with medium confidence">
            <a:extLst>
              <a:ext uri="{FF2B5EF4-FFF2-40B4-BE49-F238E27FC236}">
                <a16:creationId xmlns:a16="http://schemas.microsoft.com/office/drawing/2014/main" id="{E95F427C-F5BF-6D4D-9BF5-5DF3C412BE17}"/>
              </a:ext>
            </a:extLst>
          </p:cNvPr>
          <p:cNvPicPr>
            <a:picLocks noChangeAspect="1"/>
          </p:cNvPicPr>
          <p:nvPr/>
        </p:nvPicPr>
        <p:blipFill>
          <a:blip r:embed="rId3"/>
          <a:stretch>
            <a:fillRect/>
          </a:stretch>
        </p:blipFill>
        <p:spPr>
          <a:xfrm>
            <a:off x="9457629" y="1783080"/>
            <a:ext cx="1428750" cy="1645920"/>
          </a:xfrm>
          <a:prstGeom prst="rect">
            <a:avLst/>
          </a:prstGeom>
        </p:spPr>
      </p:pic>
      <p:sp>
        <p:nvSpPr>
          <p:cNvPr id="9" name="TextBox 8">
            <a:extLst>
              <a:ext uri="{FF2B5EF4-FFF2-40B4-BE49-F238E27FC236}">
                <a16:creationId xmlns:a16="http://schemas.microsoft.com/office/drawing/2014/main" id="{9A9D1CA4-CD52-DC41-969F-9F547DC9C06B}"/>
              </a:ext>
            </a:extLst>
          </p:cNvPr>
          <p:cNvSpPr txBox="1"/>
          <p:nvPr/>
        </p:nvSpPr>
        <p:spPr>
          <a:xfrm>
            <a:off x="277081" y="98713"/>
            <a:ext cx="12061175" cy="2154436"/>
          </a:xfrm>
          <a:prstGeom prst="rect">
            <a:avLst/>
          </a:prstGeom>
          <a:noFill/>
        </p:spPr>
        <p:txBody>
          <a:bodyPr wrap="square" rtlCol="0">
            <a:spAutoFit/>
          </a:bodyPr>
          <a:lstStyle/>
          <a:p>
            <a:pPr algn="ctr"/>
            <a:r>
              <a:rPr lang="en-US" sz="3600" dirty="0">
                <a:solidFill>
                  <a:schemeClr val="bg1"/>
                </a:solidFill>
              </a:rPr>
              <a:t>PH303: PRAGMATISM, PROGRESSIVISM, FEMINISM</a:t>
            </a:r>
          </a:p>
          <a:p>
            <a:pPr algn="ctr"/>
            <a:endParaRPr lang="en-US" sz="2000" dirty="0">
              <a:solidFill>
                <a:schemeClr val="bg1"/>
              </a:solidFill>
            </a:endParaRPr>
          </a:p>
          <a:p>
            <a:pPr algn="ctr"/>
            <a:r>
              <a:rPr lang="en-US" sz="2800" dirty="0">
                <a:solidFill>
                  <a:schemeClr val="bg1"/>
                </a:solidFill>
              </a:rPr>
              <a:t>			           Birth of an American Century</a:t>
            </a:r>
          </a:p>
          <a:p>
            <a:r>
              <a:rPr lang="en-US" dirty="0"/>
              <a:t>						</a:t>
            </a:r>
          </a:p>
          <a:p>
            <a:r>
              <a:rPr lang="en-US" sz="1200" dirty="0"/>
              <a:t>					                                </a:t>
            </a:r>
            <a:r>
              <a:rPr lang="en-US" sz="1400" dirty="0">
                <a:solidFill>
                  <a:schemeClr val="bg1"/>
                </a:solidFill>
              </a:rPr>
              <a:t>Offered in 2012 and 2014.</a:t>
            </a:r>
          </a:p>
          <a:p>
            <a:endParaRPr lang="en-US" dirty="0"/>
          </a:p>
        </p:txBody>
      </p:sp>
    </p:spTree>
    <p:extLst>
      <p:ext uri="{BB962C8B-B14F-4D97-AF65-F5344CB8AC3E}">
        <p14:creationId xmlns:p14="http://schemas.microsoft.com/office/powerpoint/2010/main" val="19078713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40AD1AC-D594-FA49-8968-4E125B06701E}"/>
              </a:ext>
            </a:extLst>
          </p:cNvPr>
          <p:cNvSpPr>
            <a:spLocks noGrp="1"/>
          </p:cNvSpPr>
          <p:nvPr>
            <p:ph type="title"/>
          </p:nvPr>
        </p:nvSpPr>
        <p:spPr>
          <a:xfrm>
            <a:off x="6527800" y="448721"/>
            <a:ext cx="4713997" cy="1225650"/>
          </a:xfrm>
        </p:spPr>
        <p:txBody>
          <a:bodyPr anchor="b">
            <a:normAutofit/>
          </a:bodyPr>
          <a:lstStyle/>
          <a:p>
            <a:r>
              <a:rPr lang="en-US" sz="3200">
                <a:solidFill>
                  <a:schemeClr val="bg1"/>
                </a:solidFill>
              </a:rPr>
              <a:t>Existentialism in Denmark</a:t>
            </a:r>
            <a:br>
              <a:rPr lang="en-US" sz="3200">
                <a:solidFill>
                  <a:schemeClr val="bg1"/>
                </a:solidFill>
              </a:rPr>
            </a:br>
            <a:endParaRPr lang="en-US" sz="3200">
              <a:solidFill>
                <a:schemeClr val="bg1"/>
              </a:solidFill>
            </a:endParaRPr>
          </a:p>
        </p:txBody>
      </p:sp>
      <p:pic>
        <p:nvPicPr>
          <p:cNvPr id="5" name="Content Placeholder 4" descr="A statue of a person&#10;&#10;Description automatically generated with medium confidence">
            <a:extLst>
              <a:ext uri="{FF2B5EF4-FFF2-40B4-BE49-F238E27FC236}">
                <a16:creationId xmlns:a16="http://schemas.microsoft.com/office/drawing/2014/main" id="{AFBC09A8-D2B6-694E-B459-87A6FB1100D2}"/>
              </a:ext>
            </a:extLst>
          </p:cNvPr>
          <p:cNvPicPr>
            <a:picLocks noChangeAspect="1"/>
          </p:cNvPicPr>
          <p:nvPr/>
        </p:nvPicPr>
        <p:blipFill>
          <a:blip r:embed="rId2"/>
          <a:stretch>
            <a:fillRect/>
          </a:stretch>
        </p:blipFill>
        <p:spPr>
          <a:xfrm>
            <a:off x="520700" y="0"/>
            <a:ext cx="5143500" cy="6858000"/>
          </a:xfrm>
          <a:prstGeom prst="rect">
            <a:avLst/>
          </a:prstGeom>
        </p:spPr>
      </p:pic>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picture containing text, water, boat, sky&#10;&#10;Description automatically generated">
            <a:extLst>
              <a:ext uri="{FF2B5EF4-FFF2-40B4-BE49-F238E27FC236}">
                <a16:creationId xmlns:a16="http://schemas.microsoft.com/office/drawing/2014/main" id="{4517C729-35AA-5844-BEA5-183C6154DC68}"/>
              </a:ext>
            </a:extLst>
          </p:cNvPr>
          <p:cNvPicPr>
            <a:picLocks noGrp="1" noChangeAspect="1"/>
          </p:cNvPicPr>
          <p:nvPr>
            <p:ph idx="1"/>
          </p:nvPr>
        </p:nvPicPr>
        <p:blipFill>
          <a:blip r:embed="rId3"/>
          <a:stretch>
            <a:fillRect/>
          </a:stretch>
        </p:blipFill>
        <p:spPr>
          <a:xfrm>
            <a:off x="6527800" y="2161910"/>
            <a:ext cx="4713288" cy="3142192"/>
          </a:xfrm>
        </p:spPr>
      </p:pic>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AAD355-2D9A-3940-9DE8-9FE51D8E15BA}"/>
              </a:ext>
            </a:extLst>
          </p:cNvPr>
          <p:cNvSpPr txBox="1"/>
          <p:nvPr/>
        </p:nvSpPr>
        <p:spPr>
          <a:xfrm>
            <a:off x="6733310" y="5913504"/>
            <a:ext cx="4013859" cy="646331"/>
          </a:xfrm>
          <a:prstGeom prst="rect">
            <a:avLst/>
          </a:prstGeom>
          <a:noFill/>
        </p:spPr>
        <p:txBody>
          <a:bodyPr wrap="square" rtlCol="0">
            <a:spAutoFit/>
          </a:bodyPr>
          <a:lstStyle/>
          <a:p>
            <a:r>
              <a:rPr lang="en-US" i="1" dirty="0">
                <a:solidFill>
                  <a:schemeClr val="bg1"/>
                </a:solidFill>
              </a:rPr>
              <a:t>Professor Rick </a:t>
            </a:r>
            <a:r>
              <a:rPr lang="en-US" i="1" dirty="0" err="1">
                <a:solidFill>
                  <a:schemeClr val="bg1"/>
                </a:solidFill>
              </a:rPr>
              <a:t>Furtak</a:t>
            </a:r>
            <a:endParaRPr lang="en-US" i="1" dirty="0">
              <a:solidFill>
                <a:schemeClr val="bg1"/>
              </a:solidFill>
            </a:endParaRPr>
          </a:p>
          <a:p>
            <a:r>
              <a:rPr lang="en-US" i="1" dirty="0">
                <a:solidFill>
                  <a:schemeClr val="bg1"/>
                </a:solidFill>
              </a:rPr>
              <a:t>Taught in Copenhagen and beyond</a:t>
            </a:r>
          </a:p>
        </p:txBody>
      </p:sp>
    </p:spTree>
    <p:extLst>
      <p:ext uri="{BB962C8B-B14F-4D97-AF65-F5344CB8AC3E}">
        <p14:creationId xmlns:p14="http://schemas.microsoft.com/office/powerpoint/2010/main" val="24344376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66FB127-0020-2A47-AD9B-A6020CF52D37}"/>
              </a:ext>
            </a:extLst>
          </p:cNvPr>
          <p:cNvSpPr>
            <a:spLocks noGrp="1"/>
          </p:cNvSpPr>
          <p:nvPr>
            <p:ph type="title"/>
          </p:nvPr>
        </p:nvSpPr>
        <p:spPr>
          <a:xfrm>
            <a:off x="817466" y="486446"/>
            <a:ext cx="5278534" cy="1225650"/>
          </a:xfrm>
        </p:spPr>
        <p:txBody>
          <a:bodyPr anchor="b">
            <a:normAutofit/>
          </a:bodyPr>
          <a:lstStyle/>
          <a:p>
            <a:r>
              <a:rPr lang="en-US" sz="2400" dirty="0">
                <a:solidFill>
                  <a:schemeClr val="bg1"/>
                </a:solidFill>
              </a:rPr>
              <a:t>PH203: Kierkegaard in Copenhagen –</a:t>
            </a:r>
            <a:br>
              <a:rPr lang="en-US" sz="2400" dirty="0">
                <a:solidFill>
                  <a:schemeClr val="bg1"/>
                </a:solidFill>
              </a:rPr>
            </a:br>
            <a:r>
              <a:rPr lang="en-US" sz="2400" dirty="0">
                <a:solidFill>
                  <a:schemeClr val="bg1"/>
                </a:solidFill>
              </a:rPr>
              <a:t>The Birth(place) of Existential Philosophy</a:t>
            </a:r>
            <a:br>
              <a:rPr lang="en-US" sz="2400" dirty="0">
                <a:solidFill>
                  <a:schemeClr val="bg1"/>
                </a:solidFill>
              </a:rPr>
            </a:br>
            <a:endParaRPr lang="en-US" sz="2400"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168879-2506-3F4D-BB94-0AA7A6FDCB43}"/>
              </a:ext>
            </a:extLst>
          </p:cNvPr>
          <p:cNvSpPr>
            <a:spLocks noGrp="1"/>
          </p:cNvSpPr>
          <p:nvPr>
            <p:ph idx="1"/>
          </p:nvPr>
        </p:nvSpPr>
        <p:spPr>
          <a:xfrm>
            <a:off x="817466" y="1904859"/>
            <a:ext cx="5440829" cy="3647710"/>
          </a:xfrm>
        </p:spPr>
        <p:txBody>
          <a:bodyPr>
            <a:noAutofit/>
          </a:bodyPr>
          <a:lstStyle/>
          <a:p>
            <a:pPr marL="0" indent="0">
              <a:buNone/>
            </a:pPr>
            <a:r>
              <a:rPr lang="en-US" sz="1600" dirty="0" err="1">
                <a:solidFill>
                  <a:schemeClr val="bg1"/>
                </a:solidFill>
              </a:rPr>
              <a:t>Søren</a:t>
            </a:r>
            <a:r>
              <a:rPr lang="en-US" sz="1600" dirty="0">
                <a:solidFill>
                  <a:schemeClr val="bg1"/>
                </a:solidFill>
              </a:rPr>
              <a:t> Kierkegaard (1813-1855), widely acknowledged to be the founding father of existential philosophy, is a fascinating author whose inimitable books are written in a virtuosic variety of voices and literary styles.  His work unfolded in close relation to his life, which was spent almost entirely in his home city of Copenhagen, Denmark – references to which populate even some of his most abstract theoretical texts.</a:t>
            </a:r>
          </a:p>
          <a:p>
            <a:pPr marL="0" indent="0">
              <a:buNone/>
            </a:pPr>
            <a:endParaRPr lang="en-US" sz="1600" dirty="0">
              <a:solidFill>
                <a:schemeClr val="bg1"/>
              </a:solidFill>
            </a:endParaRPr>
          </a:p>
          <a:p>
            <a:pPr marL="0" indent="0">
              <a:buNone/>
            </a:pPr>
            <a:r>
              <a:rPr lang="en-US" sz="1600" dirty="0">
                <a:solidFill>
                  <a:schemeClr val="bg1"/>
                </a:solidFill>
              </a:rPr>
              <a:t>Visiting sites linked with Kierkegaard’s life in and beyond Copenhagen, this course provides an introduction to his writings, situated in the context of his life in a Copenhagen still visible today.</a:t>
            </a:r>
          </a:p>
          <a:p>
            <a:pPr marL="0" indent="0">
              <a:buNone/>
            </a:pPr>
            <a:endParaRPr lang="en-US" sz="1600" dirty="0">
              <a:solidFill>
                <a:schemeClr val="bg1"/>
              </a:solidFill>
            </a:endParaRPr>
          </a:p>
          <a:p>
            <a:pPr marL="0" indent="0">
              <a:buNone/>
            </a:pPr>
            <a:r>
              <a:rPr lang="en-US" sz="1600" dirty="0">
                <a:solidFill>
                  <a:schemeClr val="bg1"/>
                </a:solidFill>
              </a:rPr>
              <a:t>Offered June 13 – July 6, 2022.</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ss, outdoor, old, grassy&#10;&#10;Description automatically generated">
            <a:extLst>
              <a:ext uri="{FF2B5EF4-FFF2-40B4-BE49-F238E27FC236}">
                <a16:creationId xmlns:a16="http://schemas.microsoft.com/office/drawing/2014/main" id="{793D823D-7D3A-5441-A776-CD7E37089572}"/>
              </a:ext>
            </a:extLst>
          </p:cNvPr>
          <p:cNvPicPr>
            <a:picLocks noChangeAspect="1"/>
          </p:cNvPicPr>
          <p:nvPr/>
        </p:nvPicPr>
        <p:blipFill>
          <a:blip r:embed="rId2"/>
          <a:stretch>
            <a:fillRect/>
          </a:stretch>
        </p:blipFill>
        <p:spPr>
          <a:xfrm>
            <a:off x="6443640" y="0"/>
            <a:ext cx="4930894" cy="6858000"/>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EA3189F4-0034-DE45-8C6B-1EFF05D169B2}"/>
              </a:ext>
            </a:extLst>
          </p:cNvPr>
          <p:cNvPicPr>
            <a:picLocks noChangeAspect="1"/>
          </p:cNvPicPr>
          <p:nvPr/>
        </p:nvPicPr>
        <p:blipFill>
          <a:blip r:embed="rId3"/>
          <a:stretch>
            <a:fillRect/>
          </a:stretch>
        </p:blipFill>
        <p:spPr>
          <a:xfrm>
            <a:off x="9251864" y="4937760"/>
            <a:ext cx="2122670" cy="1920240"/>
          </a:xfrm>
          <a:prstGeom prst="rect">
            <a:avLst/>
          </a:prstGeom>
        </p:spPr>
      </p:pic>
    </p:spTree>
    <p:extLst>
      <p:ext uri="{BB962C8B-B14F-4D97-AF65-F5344CB8AC3E}">
        <p14:creationId xmlns:p14="http://schemas.microsoft.com/office/powerpoint/2010/main" val="7959535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{7579525E-0B04-3E4F-B823-419EE3E5C962}tf16401369</Template>
  <TotalTime>371</TotalTime>
  <Words>1829</Words>
  <Application>Microsoft Macintosh PowerPoint</Application>
  <PresentationFormat>Widescreen</PresentationFormat>
  <Paragraphs>66</Paragraphs>
  <Slides>18</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Philosophy Study Away Experiences</vt:lpstr>
      <vt:lpstr>Philosophy on the move</vt:lpstr>
      <vt:lpstr>Psychoanalysis in Chicago  Professors John Riker &amp; Marcia Dobson Taught at the Chicago Psychoanalytic Institute</vt:lpstr>
      <vt:lpstr>PH263: Contemporary Psychoanalysis – Theory and Practice</vt:lpstr>
      <vt:lpstr>Previous student comments:  </vt:lpstr>
      <vt:lpstr>Pragmatism in Chicago Professor Dennis McEnnerney Taught at the Newberry Library</vt:lpstr>
      <vt:lpstr>PowerPoint Presentation</vt:lpstr>
      <vt:lpstr>Existentialism in Denmark </vt:lpstr>
      <vt:lpstr>PH203: Kierkegaard in Copenhagen – The Birth(place) of Existential Philosophy </vt:lpstr>
      <vt:lpstr>French Philosophy in Paris Professors Dennis McEnnerney &amp; Jonathan Lee   ◆   Taught at the Accent Paris Study Center        </vt:lpstr>
      <vt:lpstr>PH205: French Philosophy in Context – 1930s to the Present</vt:lpstr>
      <vt:lpstr>  Poetry and Philosophy in Greece  Professors Jonathan Lee (Philosophy) and David Mason (English) On the road throughout Greece </vt:lpstr>
      <vt:lpstr>  PH203:  The Art of Living - Greek Poetry and Philosophy  </vt:lpstr>
      <vt:lpstr>     East Asian Philosophical &amp; Spiritual Traditions in Japan   Professors Marion Hourdequin (Philosophy) and David Gardner (Religion)  Taught at International Christian University, Tokyo</vt:lpstr>
      <vt:lpstr>PA250: Buddha, Nature, Dao </vt:lpstr>
      <vt:lpstr>Students and faculty harvesting onions on a 2015 field trip for the nature, food, and agriculture course (part of a day trip where we collaborated with a local community farm and participated in a rice planting there).</vt:lpstr>
      <vt:lpstr>Philosophy Courses at the  Baca Grande Campus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Study Away Experiences</dc:title>
  <dc:creator>Dennis McEnnerney</dc:creator>
  <cp:lastModifiedBy>Dennis McEnnerney</cp:lastModifiedBy>
  <cp:revision>19</cp:revision>
  <dcterms:created xsi:type="dcterms:W3CDTF">2022-01-28T21:21:03Z</dcterms:created>
  <dcterms:modified xsi:type="dcterms:W3CDTF">2022-02-03T20:15:56Z</dcterms:modified>
</cp:coreProperties>
</file>